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61" r:id="rId2"/>
    <p:sldId id="562" r:id="rId3"/>
    <p:sldId id="515" r:id="rId4"/>
    <p:sldId id="516" r:id="rId5"/>
    <p:sldId id="529" r:id="rId6"/>
    <p:sldId id="468" r:id="rId7"/>
    <p:sldId id="492" r:id="rId8"/>
    <p:sldId id="497" r:id="rId9"/>
    <p:sldId id="563" r:id="rId10"/>
    <p:sldId id="500" r:id="rId11"/>
    <p:sldId id="579" r:id="rId12"/>
    <p:sldId id="373" r:id="rId13"/>
    <p:sldId id="371" r:id="rId14"/>
    <p:sldId id="564" r:id="rId15"/>
    <p:sldId id="530" r:id="rId16"/>
    <p:sldId id="488" r:id="rId17"/>
    <p:sldId id="565" r:id="rId18"/>
    <p:sldId id="501" r:id="rId19"/>
    <p:sldId id="404" r:id="rId20"/>
    <p:sldId id="570" r:id="rId21"/>
    <p:sldId id="571" r:id="rId22"/>
    <p:sldId id="531" r:id="rId23"/>
    <p:sldId id="583" r:id="rId24"/>
    <p:sldId id="585" r:id="rId25"/>
    <p:sldId id="567" r:id="rId26"/>
    <p:sldId id="539" r:id="rId27"/>
    <p:sldId id="541" r:id="rId28"/>
    <p:sldId id="543" r:id="rId29"/>
    <p:sldId id="544" r:id="rId30"/>
    <p:sldId id="545" r:id="rId31"/>
    <p:sldId id="546" r:id="rId32"/>
    <p:sldId id="547" r:id="rId33"/>
    <p:sldId id="580" r:id="rId34"/>
    <p:sldId id="550" r:id="rId35"/>
    <p:sldId id="558" r:id="rId36"/>
    <p:sldId id="586" r:id="rId37"/>
    <p:sldId id="551" r:id="rId38"/>
    <p:sldId id="568" r:id="rId39"/>
    <p:sldId id="56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F0EC"/>
    <a:srgbClr val="8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0" autoAdjust="0"/>
    <p:restoredTop sz="77280" autoAdjust="0"/>
  </p:normalViewPr>
  <p:slideViewPr>
    <p:cSldViewPr snapToGrid="0">
      <p:cViewPr>
        <p:scale>
          <a:sx n="75" d="100"/>
          <a:sy n="75" d="100"/>
        </p:scale>
        <p:origin x="-712" y="112"/>
      </p:cViewPr>
      <p:guideLst>
        <p:guide orient="horz" pos="2160"/>
        <p:guide pos="2880"/>
      </p:guideLst>
    </p:cSldViewPr>
  </p:slideViewPr>
  <p:notesTextViewPr>
    <p:cViewPr>
      <p:scale>
        <a:sx n="1" d="1"/>
        <a:sy n="1" d="1"/>
      </p:scale>
      <p:origin x="0" y="0"/>
    </p:cViewPr>
  </p:notesTextViewPr>
  <p:sorterViewPr>
    <p:cViewPr>
      <p:scale>
        <a:sx n="59" d="100"/>
        <a:sy n="59" d="100"/>
      </p:scale>
      <p:origin x="0" y="137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405E9-CA57-634D-AA14-F7C6315D6356}" type="doc">
      <dgm:prSet loTypeId="urn:microsoft.com/office/officeart/2005/8/layout/hierarchy6" loCatId="" qsTypeId="urn:microsoft.com/office/officeart/2005/8/quickstyle/simple3" qsCatId="simple" csTypeId="urn:microsoft.com/office/officeart/2005/8/colors/accent1_2" csCatId="accent1" phldr="1"/>
      <dgm:spPr/>
      <dgm:t>
        <a:bodyPr/>
        <a:lstStyle/>
        <a:p>
          <a:endParaRPr lang="en-US"/>
        </a:p>
      </dgm:t>
    </dgm:pt>
    <dgm:pt modelId="{B4B43EE4-C39C-8641-899F-B7807C8B7FC8}">
      <dgm:prSet phldrT="[Text]"/>
      <dgm:spPr/>
      <dgm:t>
        <a:bodyPr/>
        <a:lstStyle/>
        <a:p>
          <a:r>
            <a:rPr lang="en-US"/>
            <a:t>Matter</a:t>
          </a:r>
        </a:p>
      </dgm:t>
    </dgm:pt>
    <dgm:pt modelId="{A8F50600-A43E-7742-A80B-6A09ECDD385A}" type="parTrans" cxnId="{0D150268-A9B1-9D40-93D8-FF2CBC6EEB48}">
      <dgm:prSet/>
      <dgm:spPr/>
      <dgm:t>
        <a:bodyPr/>
        <a:lstStyle/>
        <a:p>
          <a:endParaRPr lang="en-US"/>
        </a:p>
      </dgm:t>
    </dgm:pt>
    <dgm:pt modelId="{F2E1E549-D563-1046-B5D6-2AACF5A716A7}" type="sibTrans" cxnId="{0D150268-A9B1-9D40-93D8-FF2CBC6EEB48}">
      <dgm:prSet/>
      <dgm:spPr/>
      <dgm:t>
        <a:bodyPr/>
        <a:lstStyle/>
        <a:p>
          <a:endParaRPr lang="en-US"/>
        </a:p>
      </dgm:t>
    </dgm:pt>
    <dgm:pt modelId="{DA0EA5E0-9614-1A4E-9072-D49869C0EC67}">
      <dgm:prSet phldrT="[Text]"/>
      <dgm:spPr/>
      <dgm:t>
        <a:bodyPr/>
        <a:lstStyle/>
        <a:p>
          <a:r>
            <a:rPr lang="en-US"/>
            <a:t>Pure substances</a:t>
          </a:r>
        </a:p>
      </dgm:t>
    </dgm:pt>
    <dgm:pt modelId="{7E921B5B-450B-114C-9096-6D4695FA843A}" type="parTrans" cxnId="{A01C8407-C0E4-7547-AD91-B7845F18F674}">
      <dgm:prSet/>
      <dgm:spPr/>
      <dgm:t>
        <a:bodyPr/>
        <a:lstStyle/>
        <a:p>
          <a:endParaRPr lang="en-US"/>
        </a:p>
      </dgm:t>
    </dgm:pt>
    <dgm:pt modelId="{0AF3E329-0A70-DF49-B1E9-DEDC95D0CFB0}" type="sibTrans" cxnId="{A01C8407-C0E4-7547-AD91-B7845F18F674}">
      <dgm:prSet/>
      <dgm:spPr/>
      <dgm:t>
        <a:bodyPr/>
        <a:lstStyle/>
        <a:p>
          <a:endParaRPr lang="en-US"/>
        </a:p>
      </dgm:t>
    </dgm:pt>
    <dgm:pt modelId="{0061EDDD-62A2-A94E-AC43-DF7F4F9AA84A}">
      <dgm:prSet phldrT="[Text]"/>
      <dgm:spPr/>
      <dgm:t>
        <a:bodyPr/>
        <a:lstStyle/>
        <a:p>
          <a:r>
            <a:rPr lang="en-US"/>
            <a:t>Elements</a:t>
          </a:r>
        </a:p>
      </dgm:t>
    </dgm:pt>
    <dgm:pt modelId="{67C69126-1699-8448-B3EE-946510625929}" type="parTrans" cxnId="{B30D16D3-C4BB-2B40-BCE2-4675E23EB8C8}">
      <dgm:prSet/>
      <dgm:spPr/>
      <dgm:t>
        <a:bodyPr/>
        <a:lstStyle/>
        <a:p>
          <a:endParaRPr lang="en-US"/>
        </a:p>
      </dgm:t>
    </dgm:pt>
    <dgm:pt modelId="{7235CD5C-26F4-D142-AD7A-5A86B0C002BB}" type="sibTrans" cxnId="{B30D16D3-C4BB-2B40-BCE2-4675E23EB8C8}">
      <dgm:prSet/>
      <dgm:spPr/>
      <dgm:t>
        <a:bodyPr/>
        <a:lstStyle/>
        <a:p>
          <a:endParaRPr lang="en-US"/>
        </a:p>
      </dgm:t>
    </dgm:pt>
    <dgm:pt modelId="{5D8EAC3A-16A2-AE48-A31C-7C42B85C93BF}">
      <dgm:prSet phldrT="[Text]"/>
      <dgm:spPr/>
      <dgm:t>
        <a:bodyPr/>
        <a:lstStyle/>
        <a:p>
          <a:r>
            <a:rPr lang="en-US"/>
            <a:t>Compounds</a:t>
          </a:r>
        </a:p>
      </dgm:t>
    </dgm:pt>
    <dgm:pt modelId="{5F5EF929-FD5F-C84A-B24D-D9C63E076BF0}" type="parTrans" cxnId="{42F6480C-AE57-C542-A962-EC46C5275FA2}">
      <dgm:prSet/>
      <dgm:spPr/>
      <dgm:t>
        <a:bodyPr/>
        <a:lstStyle/>
        <a:p>
          <a:endParaRPr lang="en-US"/>
        </a:p>
      </dgm:t>
    </dgm:pt>
    <dgm:pt modelId="{87BFD2F7-D5AF-FE46-9E4E-349F8BA8FD8A}" type="sibTrans" cxnId="{42F6480C-AE57-C542-A962-EC46C5275FA2}">
      <dgm:prSet/>
      <dgm:spPr/>
      <dgm:t>
        <a:bodyPr/>
        <a:lstStyle/>
        <a:p>
          <a:endParaRPr lang="en-US"/>
        </a:p>
      </dgm:t>
    </dgm:pt>
    <dgm:pt modelId="{C9B6E9CA-E9D2-0B4A-A143-128EF962077E}">
      <dgm:prSet phldrT="[Text]"/>
      <dgm:spPr/>
      <dgm:t>
        <a:bodyPr/>
        <a:lstStyle/>
        <a:p>
          <a:r>
            <a:rPr lang="en-US"/>
            <a:t>Mixtures</a:t>
          </a:r>
        </a:p>
      </dgm:t>
    </dgm:pt>
    <dgm:pt modelId="{9D86DCEE-ABC0-374B-8D5D-C25B40BBDDBB}" type="parTrans" cxnId="{F6EA94AE-AC72-EB4D-A7C4-94339D2AB765}">
      <dgm:prSet/>
      <dgm:spPr/>
      <dgm:t>
        <a:bodyPr/>
        <a:lstStyle/>
        <a:p>
          <a:endParaRPr lang="en-US"/>
        </a:p>
      </dgm:t>
    </dgm:pt>
    <dgm:pt modelId="{2C4B0684-AE29-1649-8DB9-7EA92771F808}" type="sibTrans" cxnId="{F6EA94AE-AC72-EB4D-A7C4-94339D2AB765}">
      <dgm:prSet/>
      <dgm:spPr/>
      <dgm:t>
        <a:bodyPr/>
        <a:lstStyle/>
        <a:p>
          <a:endParaRPr lang="en-US"/>
        </a:p>
      </dgm:t>
    </dgm:pt>
    <dgm:pt modelId="{0E5BBD0E-9E85-9447-AEFB-05DF9D558044}">
      <dgm:prSet phldrT="[Text]"/>
      <dgm:spPr/>
      <dgm:t>
        <a:bodyPr/>
        <a:lstStyle/>
        <a:p>
          <a:r>
            <a:rPr lang="en-US"/>
            <a:t>Homogeneous</a:t>
          </a:r>
        </a:p>
      </dgm:t>
    </dgm:pt>
    <dgm:pt modelId="{C6B6EFA5-971E-F440-9194-8A9AB4BA6858}" type="parTrans" cxnId="{8C833438-552D-6141-A709-14508ADE7D76}">
      <dgm:prSet/>
      <dgm:spPr/>
      <dgm:t>
        <a:bodyPr/>
        <a:lstStyle/>
        <a:p>
          <a:endParaRPr lang="en-US"/>
        </a:p>
      </dgm:t>
    </dgm:pt>
    <dgm:pt modelId="{1102DD23-0D74-2F4C-9248-10E3BB6D5BE7}" type="sibTrans" cxnId="{8C833438-552D-6141-A709-14508ADE7D76}">
      <dgm:prSet/>
      <dgm:spPr/>
      <dgm:t>
        <a:bodyPr/>
        <a:lstStyle/>
        <a:p>
          <a:endParaRPr lang="en-US"/>
        </a:p>
      </dgm:t>
    </dgm:pt>
    <dgm:pt modelId="{6B3486B9-B573-5443-9F61-84075A36951E}">
      <dgm:prSet phldrT="[Text]"/>
      <dgm:spPr/>
      <dgm:t>
        <a:bodyPr/>
        <a:lstStyle/>
        <a:p>
          <a:r>
            <a:rPr lang="en-US"/>
            <a:t>Heterogeneous</a:t>
          </a:r>
        </a:p>
      </dgm:t>
    </dgm:pt>
    <dgm:pt modelId="{3294921E-7608-AD4C-A8DD-AD26AD3621C4}" type="parTrans" cxnId="{06F7A118-17A4-5045-8462-2B9D35889CC1}">
      <dgm:prSet/>
      <dgm:spPr/>
      <dgm:t>
        <a:bodyPr/>
        <a:lstStyle/>
        <a:p>
          <a:endParaRPr lang="en-US"/>
        </a:p>
      </dgm:t>
    </dgm:pt>
    <dgm:pt modelId="{7A050B06-E54A-514B-9808-AC408F6EB643}" type="sibTrans" cxnId="{06F7A118-17A4-5045-8462-2B9D35889CC1}">
      <dgm:prSet/>
      <dgm:spPr/>
      <dgm:t>
        <a:bodyPr/>
        <a:lstStyle/>
        <a:p>
          <a:endParaRPr lang="en-US"/>
        </a:p>
      </dgm:t>
    </dgm:pt>
    <dgm:pt modelId="{A1AAE2F4-01A8-264D-86B1-8F4FD3B3785D}">
      <dgm:prSet phldrT="[Text]" custT="1"/>
      <dgm:spPr/>
      <dgm:t>
        <a:bodyPr/>
        <a:lstStyle/>
        <a:p>
          <a:r>
            <a:rPr lang="en-US" sz="4800">
              <a:latin typeface="Times"/>
              <a:cs typeface="Times"/>
            </a:rPr>
            <a:t>?</a:t>
          </a:r>
        </a:p>
      </dgm:t>
    </dgm:pt>
    <dgm:pt modelId="{41C9969C-5CB3-8F4E-9C19-A5C60AD32722}" type="sibTrans" cxnId="{49462D7C-FCE2-184F-A95C-386839CFC523}">
      <dgm:prSet/>
      <dgm:spPr/>
      <dgm:t>
        <a:bodyPr/>
        <a:lstStyle/>
        <a:p>
          <a:endParaRPr lang="en-US"/>
        </a:p>
      </dgm:t>
    </dgm:pt>
    <dgm:pt modelId="{D0DEA669-F8CE-8C46-8457-8FCC4734C650}" type="parTrans" cxnId="{49462D7C-FCE2-184F-A95C-386839CFC523}">
      <dgm:prSet/>
      <dgm:spPr/>
      <dgm:t>
        <a:bodyPr/>
        <a:lstStyle/>
        <a:p>
          <a:endParaRPr lang="en-US"/>
        </a:p>
      </dgm:t>
    </dgm:pt>
    <dgm:pt modelId="{D61981FD-A410-2C4C-82C0-6B8425DA1BA4}">
      <dgm:prSet phldrT="[Text]" custT="1"/>
      <dgm:spPr/>
      <dgm:t>
        <a:bodyPr/>
        <a:lstStyle/>
        <a:p>
          <a:r>
            <a:rPr lang="en-US" sz="4800">
              <a:latin typeface="Times"/>
              <a:cs typeface="Times"/>
            </a:rPr>
            <a:t>?</a:t>
          </a:r>
        </a:p>
      </dgm:t>
    </dgm:pt>
    <dgm:pt modelId="{D0D80BCD-7C15-BF4C-8A43-A640188BFD88}" type="sibTrans" cxnId="{D40FFB4D-5FE9-3B4B-9480-5E7033F0F81F}">
      <dgm:prSet/>
      <dgm:spPr/>
      <dgm:t>
        <a:bodyPr/>
        <a:lstStyle/>
        <a:p>
          <a:endParaRPr lang="en-US"/>
        </a:p>
      </dgm:t>
    </dgm:pt>
    <dgm:pt modelId="{CDC7034F-B1F0-7843-A09A-24337E959CBA}" type="parTrans" cxnId="{D40FFB4D-5FE9-3B4B-9480-5E7033F0F81F}">
      <dgm:prSet/>
      <dgm:spPr/>
      <dgm:t>
        <a:bodyPr/>
        <a:lstStyle/>
        <a:p>
          <a:endParaRPr lang="en-US"/>
        </a:p>
      </dgm:t>
    </dgm:pt>
    <dgm:pt modelId="{63FF23D4-32C3-E14D-9CFE-E91C85EBA754}" type="pres">
      <dgm:prSet presAssocID="{FB0405E9-CA57-634D-AA14-F7C6315D6356}" presName="mainComposite" presStyleCnt="0">
        <dgm:presLayoutVars>
          <dgm:chPref val="1"/>
          <dgm:dir/>
          <dgm:animOne val="branch"/>
          <dgm:animLvl val="lvl"/>
          <dgm:resizeHandles val="exact"/>
        </dgm:presLayoutVars>
      </dgm:prSet>
      <dgm:spPr/>
      <dgm:t>
        <a:bodyPr/>
        <a:lstStyle/>
        <a:p>
          <a:endParaRPr lang="en-US"/>
        </a:p>
      </dgm:t>
    </dgm:pt>
    <dgm:pt modelId="{E49914DA-61CB-4241-9C4D-E44860EFAB41}" type="pres">
      <dgm:prSet presAssocID="{FB0405E9-CA57-634D-AA14-F7C6315D6356}" presName="hierFlow" presStyleCnt="0"/>
      <dgm:spPr/>
    </dgm:pt>
    <dgm:pt modelId="{40BA090E-C206-E042-8C1D-F5D65176616C}" type="pres">
      <dgm:prSet presAssocID="{FB0405E9-CA57-634D-AA14-F7C6315D6356}" presName="hierChild1" presStyleCnt="0">
        <dgm:presLayoutVars>
          <dgm:chPref val="1"/>
          <dgm:animOne val="branch"/>
          <dgm:animLvl val="lvl"/>
        </dgm:presLayoutVars>
      </dgm:prSet>
      <dgm:spPr/>
    </dgm:pt>
    <dgm:pt modelId="{F5AB851C-C6A9-BD42-9E80-9B16D2EC175D}" type="pres">
      <dgm:prSet presAssocID="{B4B43EE4-C39C-8641-899F-B7807C8B7FC8}" presName="Name14" presStyleCnt="0"/>
      <dgm:spPr/>
    </dgm:pt>
    <dgm:pt modelId="{A4EAEAE9-F8F8-0145-881B-30DE57A8FE69}" type="pres">
      <dgm:prSet presAssocID="{B4B43EE4-C39C-8641-899F-B7807C8B7FC8}" presName="level1Shape" presStyleLbl="node0" presStyleIdx="0" presStyleCnt="1">
        <dgm:presLayoutVars>
          <dgm:chPref val="3"/>
        </dgm:presLayoutVars>
      </dgm:prSet>
      <dgm:spPr/>
      <dgm:t>
        <a:bodyPr/>
        <a:lstStyle/>
        <a:p>
          <a:endParaRPr lang="en-US"/>
        </a:p>
      </dgm:t>
    </dgm:pt>
    <dgm:pt modelId="{C7F22BB5-A38B-5B42-B092-663A35030E5C}" type="pres">
      <dgm:prSet presAssocID="{B4B43EE4-C39C-8641-899F-B7807C8B7FC8}" presName="hierChild2" presStyleCnt="0"/>
      <dgm:spPr/>
    </dgm:pt>
    <dgm:pt modelId="{FB7D3611-64F1-814E-9670-1BA12D04E906}" type="pres">
      <dgm:prSet presAssocID="{7E921B5B-450B-114C-9096-6D4695FA843A}" presName="Name19" presStyleLbl="parChTrans1D2" presStyleIdx="0" presStyleCnt="2"/>
      <dgm:spPr/>
      <dgm:t>
        <a:bodyPr/>
        <a:lstStyle/>
        <a:p>
          <a:endParaRPr lang="en-US"/>
        </a:p>
      </dgm:t>
    </dgm:pt>
    <dgm:pt modelId="{A0851271-070C-4746-A482-1C52D052474B}" type="pres">
      <dgm:prSet presAssocID="{DA0EA5E0-9614-1A4E-9072-D49869C0EC67}" presName="Name21" presStyleCnt="0"/>
      <dgm:spPr/>
    </dgm:pt>
    <dgm:pt modelId="{E5CE6E1B-65BE-F447-97EF-56B1431CADAC}" type="pres">
      <dgm:prSet presAssocID="{DA0EA5E0-9614-1A4E-9072-D49869C0EC67}" presName="level2Shape" presStyleLbl="node2" presStyleIdx="0" presStyleCnt="2"/>
      <dgm:spPr/>
      <dgm:t>
        <a:bodyPr/>
        <a:lstStyle/>
        <a:p>
          <a:endParaRPr lang="en-US"/>
        </a:p>
      </dgm:t>
    </dgm:pt>
    <dgm:pt modelId="{6B16D40A-7CAE-E34A-8A64-30A477DEF2A7}" type="pres">
      <dgm:prSet presAssocID="{DA0EA5E0-9614-1A4E-9072-D49869C0EC67}" presName="hierChild3" presStyleCnt="0"/>
      <dgm:spPr/>
    </dgm:pt>
    <dgm:pt modelId="{4415AFCE-D253-054E-A9C9-F3B1476F087A}" type="pres">
      <dgm:prSet presAssocID="{67C69126-1699-8448-B3EE-946510625929}" presName="Name19" presStyleLbl="parChTrans1D3" presStyleIdx="0" presStyleCnt="4"/>
      <dgm:spPr/>
      <dgm:t>
        <a:bodyPr/>
        <a:lstStyle/>
        <a:p>
          <a:endParaRPr lang="en-US"/>
        </a:p>
      </dgm:t>
    </dgm:pt>
    <dgm:pt modelId="{4A897019-1F28-6140-9D8B-DAB05510FB37}" type="pres">
      <dgm:prSet presAssocID="{0061EDDD-62A2-A94E-AC43-DF7F4F9AA84A}" presName="Name21" presStyleCnt="0"/>
      <dgm:spPr/>
    </dgm:pt>
    <dgm:pt modelId="{BD4A66FF-E4B8-864D-8A08-FDAC630E3EB4}" type="pres">
      <dgm:prSet presAssocID="{0061EDDD-62A2-A94E-AC43-DF7F4F9AA84A}" presName="level2Shape" presStyleLbl="node3" presStyleIdx="0" presStyleCnt="4"/>
      <dgm:spPr/>
      <dgm:t>
        <a:bodyPr/>
        <a:lstStyle/>
        <a:p>
          <a:endParaRPr lang="en-US"/>
        </a:p>
      </dgm:t>
    </dgm:pt>
    <dgm:pt modelId="{7D32AFBE-1795-1742-B02D-9908981AD7B5}" type="pres">
      <dgm:prSet presAssocID="{0061EDDD-62A2-A94E-AC43-DF7F4F9AA84A}" presName="hierChild3" presStyleCnt="0"/>
      <dgm:spPr/>
    </dgm:pt>
    <dgm:pt modelId="{7E4137E0-C5A1-E744-A3D6-3987E0E6D303}" type="pres">
      <dgm:prSet presAssocID="{5F5EF929-FD5F-C84A-B24D-D9C63E076BF0}" presName="Name19" presStyleLbl="parChTrans1D3" presStyleIdx="1" presStyleCnt="4"/>
      <dgm:spPr/>
      <dgm:t>
        <a:bodyPr/>
        <a:lstStyle/>
        <a:p>
          <a:endParaRPr lang="en-US"/>
        </a:p>
      </dgm:t>
    </dgm:pt>
    <dgm:pt modelId="{A8EBEEDA-EE0F-C940-8D5A-F8868FA4CBDF}" type="pres">
      <dgm:prSet presAssocID="{5D8EAC3A-16A2-AE48-A31C-7C42B85C93BF}" presName="Name21" presStyleCnt="0"/>
      <dgm:spPr/>
    </dgm:pt>
    <dgm:pt modelId="{370C4C1A-4716-2F48-B9EF-E0027351CB5A}" type="pres">
      <dgm:prSet presAssocID="{5D8EAC3A-16A2-AE48-A31C-7C42B85C93BF}" presName="level2Shape" presStyleLbl="node3" presStyleIdx="1" presStyleCnt="4"/>
      <dgm:spPr/>
      <dgm:t>
        <a:bodyPr/>
        <a:lstStyle/>
        <a:p>
          <a:endParaRPr lang="en-US"/>
        </a:p>
      </dgm:t>
    </dgm:pt>
    <dgm:pt modelId="{01594B92-83A8-D645-85EF-16783E9FEC4C}" type="pres">
      <dgm:prSet presAssocID="{5D8EAC3A-16A2-AE48-A31C-7C42B85C93BF}" presName="hierChild3" presStyleCnt="0"/>
      <dgm:spPr/>
    </dgm:pt>
    <dgm:pt modelId="{3D683ABE-91B6-4B44-B346-02D96BBB92F9}" type="pres">
      <dgm:prSet presAssocID="{CDC7034F-B1F0-7843-A09A-24337E959CBA}" presName="Name19" presStyleLbl="parChTrans1D4" presStyleIdx="0" presStyleCnt="2"/>
      <dgm:spPr/>
      <dgm:t>
        <a:bodyPr/>
        <a:lstStyle/>
        <a:p>
          <a:endParaRPr lang="en-US"/>
        </a:p>
      </dgm:t>
    </dgm:pt>
    <dgm:pt modelId="{5B1938EB-269F-8848-B780-C15CB900D1C6}" type="pres">
      <dgm:prSet presAssocID="{D61981FD-A410-2C4C-82C0-6B8425DA1BA4}" presName="Name21" presStyleCnt="0"/>
      <dgm:spPr/>
    </dgm:pt>
    <dgm:pt modelId="{8E639C9E-2A94-5A49-A416-F2D177E12313}" type="pres">
      <dgm:prSet presAssocID="{D61981FD-A410-2C4C-82C0-6B8425DA1BA4}" presName="level2Shape" presStyleLbl="node4" presStyleIdx="0" presStyleCnt="2"/>
      <dgm:spPr/>
      <dgm:t>
        <a:bodyPr/>
        <a:lstStyle/>
        <a:p>
          <a:endParaRPr lang="en-US"/>
        </a:p>
      </dgm:t>
    </dgm:pt>
    <dgm:pt modelId="{7239481A-C106-B64A-92D9-1051C84BFA3F}" type="pres">
      <dgm:prSet presAssocID="{D61981FD-A410-2C4C-82C0-6B8425DA1BA4}" presName="hierChild3" presStyleCnt="0"/>
      <dgm:spPr/>
    </dgm:pt>
    <dgm:pt modelId="{98494929-F653-C649-BDB6-819D0D110BBB}" type="pres">
      <dgm:prSet presAssocID="{D0DEA669-F8CE-8C46-8457-8FCC4734C650}" presName="Name19" presStyleLbl="parChTrans1D4" presStyleIdx="1" presStyleCnt="2"/>
      <dgm:spPr/>
      <dgm:t>
        <a:bodyPr/>
        <a:lstStyle/>
        <a:p>
          <a:endParaRPr lang="en-US"/>
        </a:p>
      </dgm:t>
    </dgm:pt>
    <dgm:pt modelId="{5F852D27-B245-7041-AB8B-DE5319965162}" type="pres">
      <dgm:prSet presAssocID="{A1AAE2F4-01A8-264D-86B1-8F4FD3B3785D}" presName="Name21" presStyleCnt="0"/>
      <dgm:spPr/>
    </dgm:pt>
    <dgm:pt modelId="{125FF941-0459-C14A-8C0B-C239849D3E0F}" type="pres">
      <dgm:prSet presAssocID="{A1AAE2F4-01A8-264D-86B1-8F4FD3B3785D}" presName="level2Shape" presStyleLbl="node4" presStyleIdx="1" presStyleCnt="2"/>
      <dgm:spPr/>
      <dgm:t>
        <a:bodyPr/>
        <a:lstStyle/>
        <a:p>
          <a:endParaRPr lang="en-US"/>
        </a:p>
      </dgm:t>
    </dgm:pt>
    <dgm:pt modelId="{DF7551D2-4C81-8145-B6D0-E8170277BE5F}" type="pres">
      <dgm:prSet presAssocID="{A1AAE2F4-01A8-264D-86B1-8F4FD3B3785D}" presName="hierChild3" presStyleCnt="0"/>
      <dgm:spPr/>
    </dgm:pt>
    <dgm:pt modelId="{B4B99123-FF91-B448-AE83-3ECDFAB5B26F}" type="pres">
      <dgm:prSet presAssocID="{9D86DCEE-ABC0-374B-8D5D-C25B40BBDDBB}" presName="Name19" presStyleLbl="parChTrans1D2" presStyleIdx="1" presStyleCnt="2"/>
      <dgm:spPr/>
      <dgm:t>
        <a:bodyPr/>
        <a:lstStyle/>
        <a:p>
          <a:endParaRPr lang="en-US"/>
        </a:p>
      </dgm:t>
    </dgm:pt>
    <dgm:pt modelId="{68A179AB-8986-2B44-89AC-CB1D1CCC3E19}" type="pres">
      <dgm:prSet presAssocID="{C9B6E9CA-E9D2-0B4A-A143-128EF962077E}" presName="Name21" presStyleCnt="0"/>
      <dgm:spPr/>
    </dgm:pt>
    <dgm:pt modelId="{9469DD2B-96C7-6940-BD72-4B7F38A10E3D}" type="pres">
      <dgm:prSet presAssocID="{C9B6E9CA-E9D2-0B4A-A143-128EF962077E}" presName="level2Shape" presStyleLbl="node2" presStyleIdx="1" presStyleCnt="2"/>
      <dgm:spPr/>
      <dgm:t>
        <a:bodyPr/>
        <a:lstStyle/>
        <a:p>
          <a:endParaRPr lang="en-US"/>
        </a:p>
      </dgm:t>
    </dgm:pt>
    <dgm:pt modelId="{109FA0E2-00EB-8F46-8536-04E5F1AF00A8}" type="pres">
      <dgm:prSet presAssocID="{C9B6E9CA-E9D2-0B4A-A143-128EF962077E}" presName="hierChild3" presStyleCnt="0"/>
      <dgm:spPr/>
    </dgm:pt>
    <dgm:pt modelId="{DB8F0594-BBCE-7349-8D2F-E670C0453719}" type="pres">
      <dgm:prSet presAssocID="{C6B6EFA5-971E-F440-9194-8A9AB4BA6858}" presName="Name19" presStyleLbl="parChTrans1D3" presStyleIdx="2" presStyleCnt="4"/>
      <dgm:spPr/>
      <dgm:t>
        <a:bodyPr/>
        <a:lstStyle/>
        <a:p>
          <a:endParaRPr lang="en-US"/>
        </a:p>
      </dgm:t>
    </dgm:pt>
    <dgm:pt modelId="{0C237B40-4690-C643-8DAA-714ADAF4192B}" type="pres">
      <dgm:prSet presAssocID="{0E5BBD0E-9E85-9447-AEFB-05DF9D558044}" presName="Name21" presStyleCnt="0"/>
      <dgm:spPr/>
    </dgm:pt>
    <dgm:pt modelId="{82AA240A-03F7-B04F-86FE-D0C7588C272B}" type="pres">
      <dgm:prSet presAssocID="{0E5BBD0E-9E85-9447-AEFB-05DF9D558044}" presName="level2Shape" presStyleLbl="node3" presStyleIdx="2" presStyleCnt="4"/>
      <dgm:spPr/>
      <dgm:t>
        <a:bodyPr/>
        <a:lstStyle/>
        <a:p>
          <a:endParaRPr lang="en-US"/>
        </a:p>
      </dgm:t>
    </dgm:pt>
    <dgm:pt modelId="{AA48B4D5-32C0-A448-8E46-C6287C914909}" type="pres">
      <dgm:prSet presAssocID="{0E5BBD0E-9E85-9447-AEFB-05DF9D558044}" presName="hierChild3" presStyleCnt="0"/>
      <dgm:spPr/>
    </dgm:pt>
    <dgm:pt modelId="{A96CE00F-9B51-6447-8605-8064C2852E55}" type="pres">
      <dgm:prSet presAssocID="{3294921E-7608-AD4C-A8DD-AD26AD3621C4}" presName="Name19" presStyleLbl="parChTrans1D3" presStyleIdx="3" presStyleCnt="4"/>
      <dgm:spPr/>
      <dgm:t>
        <a:bodyPr/>
        <a:lstStyle/>
        <a:p>
          <a:endParaRPr lang="en-US"/>
        </a:p>
      </dgm:t>
    </dgm:pt>
    <dgm:pt modelId="{E02A9E90-84A2-454D-AA24-A74E93116314}" type="pres">
      <dgm:prSet presAssocID="{6B3486B9-B573-5443-9F61-84075A36951E}" presName="Name21" presStyleCnt="0"/>
      <dgm:spPr/>
    </dgm:pt>
    <dgm:pt modelId="{280A35EB-A7EE-AC47-A2B6-DB6D920EB770}" type="pres">
      <dgm:prSet presAssocID="{6B3486B9-B573-5443-9F61-84075A36951E}" presName="level2Shape" presStyleLbl="node3" presStyleIdx="3" presStyleCnt="4"/>
      <dgm:spPr/>
      <dgm:t>
        <a:bodyPr/>
        <a:lstStyle/>
        <a:p>
          <a:endParaRPr lang="en-US"/>
        </a:p>
      </dgm:t>
    </dgm:pt>
    <dgm:pt modelId="{C35AB529-A442-D64E-B854-1B28A1EEECC9}" type="pres">
      <dgm:prSet presAssocID="{6B3486B9-B573-5443-9F61-84075A36951E}" presName="hierChild3" presStyleCnt="0"/>
      <dgm:spPr/>
    </dgm:pt>
    <dgm:pt modelId="{09C2A4FA-EAA8-0E45-8568-2F440933C3D1}" type="pres">
      <dgm:prSet presAssocID="{FB0405E9-CA57-634D-AA14-F7C6315D6356}" presName="bgShapesFlow" presStyleCnt="0"/>
      <dgm:spPr/>
    </dgm:pt>
  </dgm:ptLst>
  <dgm:cxnLst>
    <dgm:cxn modelId="{8714C81D-B365-0D44-A107-C7B53044D0C0}" type="presOf" srcId="{C6B6EFA5-971E-F440-9194-8A9AB4BA6858}" destId="{DB8F0594-BBCE-7349-8D2F-E670C0453719}" srcOrd="0" destOrd="0" presId="urn:microsoft.com/office/officeart/2005/8/layout/hierarchy6"/>
    <dgm:cxn modelId="{42F6480C-AE57-C542-A962-EC46C5275FA2}" srcId="{DA0EA5E0-9614-1A4E-9072-D49869C0EC67}" destId="{5D8EAC3A-16A2-AE48-A31C-7C42B85C93BF}" srcOrd="1" destOrd="0" parTransId="{5F5EF929-FD5F-C84A-B24D-D9C63E076BF0}" sibTransId="{87BFD2F7-D5AF-FE46-9E4E-349F8BA8FD8A}"/>
    <dgm:cxn modelId="{8A082AD9-7A63-EC4B-9EC8-8836F2704539}" type="presOf" srcId="{C9B6E9CA-E9D2-0B4A-A143-128EF962077E}" destId="{9469DD2B-96C7-6940-BD72-4B7F38A10E3D}" srcOrd="0" destOrd="0" presId="urn:microsoft.com/office/officeart/2005/8/layout/hierarchy6"/>
    <dgm:cxn modelId="{8C833438-552D-6141-A709-14508ADE7D76}" srcId="{C9B6E9CA-E9D2-0B4A-A143-128EF962077E}" destId="{0E5BBD0E-9E85-9447-AEFB-05DF9D558044}" srcOrd="0" destOrd="0" parTransId="{C6B6EFA5-971E-F440-9194-8A9AB4BA6858}" sibTransId="{1102DD23-0D74-2F4C-9248-10E3BB6D5BE7}"/>
    <dgm:cxn modelId="{2A3A4C60-6110-BC42-B3D1-EA8D7721DF34}" type="presOf" srcId="{D61981FD-A410-2C4C-82C0-6B8425DA1BA4}" destId="{8E639C9E-2A94-5A49-A416-F2D177E12313}" srcOrd="0" destOrd="0" presId="urn:microsoft.com/office/officeart/2005/8/layout/hierarchy6"/>
    <dgm:cxn modelId="{0B0C58FA-AF3D-F440-BAC6-5727DDC84677}" type="presOf" srcId="{CDC7034F-B1F0-7843-A09A-24337E959CBA}" destId="{3D683ABE-91B6-4B44-B346-02D96BBB92F9}" srcOrd="0" destOrd="0" presId="urn:microsoft.com/office/officeart/2005/8/layout/hierarchy6"/>
    <dgm:cxn modelId="{B9F7A529-3965-274E-BF33-7AA861ECF69B}" type="presOf" srcId="{DA0EA5E0-9614-1A4E-9072-D49869C0EC67}" destId="{E5CE6E1B-65BE-F447-97EF-56B1431CADAC}" srcOrd="0" destOrd="0" presId="urn:microsoft.com/office/officeart/2005/8/layout/hierarchy6"/>
    <dgm:cxn modelId="{A01C8407-C0E4-7547-AD91-B7845F18F674}" srcId="{B4B43EE4-C39C-8641-899F-B7807C8B7FC8}" destId="{DA0EA5E0-9614-1A4E-9072-D49869C0EC67}" srcOrd="0" destOrd="0" parTransId="{7E921B5B-450B-114C-9096-6D4695FA843A}" sibTransId="{0AF3E329-0A70-DF49-B1E9-DEDC95D0CFB0}"/>
    <dgm:cxn modelId="{0D150268-A9B1-9D40-93D8-FF2CBC6EEB48}" srcId="{FB0405E9-CA57-634D-AA14-F7C6315D6356}" destId="{B4B43EE4-C39C-8641-899F-B7807C8B7FC8}" srcOrd="0" destOrd="0" parTransId="{A8F50600-A43E-7742-A80B-6A09ECDD385A}" sibTransId="{F2E1E549-D563-1046-B5D6-2AACF5A716A7}"/>
    <dgm:cxn modelId="{219C7BB6-0E82-074A-BFAF-EF5586920F58}" type="presOf" srcId="{FB0405E9-CA57-634D-AA14-F7C6315D6356}" destId="{63FF23D4-32C3-E14D-9CFE-E91C85EBA754}" srcOrd="0" destOrd="0" presId="urn:microsoft.com/office/officeart/2005/8/layout/hierarchy6"/>
    <dgm:cxn modelId="{B30D16D3-C4BB-2B40-BCE2-4675E23EB8C8}" srcId="{DA0EA5E0-9614-1A4E-9072-D49869C0EC67}" destId="{0061EDDD-62A2-A94E-AC43-DF7F4F9AA84A}" srcOrd="0" destOrd="0" parTransId="{67C69126-1699-8448-B3EE-946510625929}" sibTransId="{7235CD5C-26F4-D142-AD7A-5A86B0C002BB}"/>
    <dgm:cxn modelId="{5EFF87D6-ECEC-B340-85EC-07555F86E342}" type="presOf" srcId="{0061EDDD-62A2-A94E-AC43-DF7F4F9AA84A}" destId="{BD4A66FF-E4B8-864D-8A08-FDAC630E3EB4}" srcOrd="0" destOrd="0" presId="urn:microsoft.com/office/officeart/2005/8/layout/hierarchy6"/>
    <dgm:cxn modelId="{F6EA94AE-AC72-EB4D-A7C4-94339D2AB765}" srcId="{B4B43EE4-C39C-8641-899F-B7807C8B7FC8}" destId="{C9B6E9CA-E9D2-0B4A-A143-128EF962077E}" srcOrd="1" destOrd="0" parTransId="{9D86DCEE-ABC0-374B-8D5D-C25B40BBDDBB}" sibTransId="{2C4B0684-AE29-1649-8DB9-7EA92771F808}"/>
    <dgm:cxn modelId="{5A2BF3FB-1BB5-BC43-937F-14F93FC75EC8}" type="presOf" srcId="{5D8EAC3A-16A2-AE48-A31C-7C42B85C93BF}" destId="{370C4C1A-4716-2F48-B9EF-E0027351CB5A}" srcOrd="0" destOrd="0" presId="urn:microsoft.com/office/officeart/2005/8/layout/hierarchy6"/>
    <dgm:cxn modelId="{CA74CBA3-5A05-3649-A9A5-85F002E39B18}" type="presOf" srcId="{D0DEA669-F8CE-8C46-8457-8FCC4734C650}" destId="{98494929-F653-C649-BDB6-819D0D110BBB}" srcOrd="0" destOrd="0" presId="urn:microsoft.com/office/officeart/2005/8/layout/hierarchy6"/>
    <dgm:cxn modelId="{D7C130B1-D85F-D046-ADF5-D6FC35365089}" type="presOf" srcId="{0E5BBD0E-9E85-9447-AEFB-05DF9D558044}" destId="{82AA240A-03F7-B04F-86FE-D0C7588C272B}" srcOrd="0" destOrd="0" presId="urn:microsoft.com/office/officeart/2005/8/layout/hierarchy6"/>
    <dgm:cxn modelId="{D40FFB4D-5FE9-3B4B-9480-5E7033F0F81F}" srcId="{5D8EAC3A-16A2-AE48-A31C-7C42B85C93BF}" destId="{D61981FD-A410-2C4C-82C0-6B8425DA1BA4}" srcOrd="0" destOrd="0" parTransId="{CDC7034F-B1F0-7843-A09A-24337E959CBA}" sibTransId="{D0D80BCD-7C15-BF4C-8A43-A640188BFD88}"/>
    <dgm:cxn modelId="{3158A932-C7C4-9946-B367-5C70CB12B9DE}" type="presOf" srcId="{A1AAE2F4-01A8-264D-86B1-8F4FD3B3785D}" destId="{125FF941-0459-C14A-8C0B-C239849D3E0F}" srcOrd="0" destOrd="0" presId="urn:microsoft.com/office/officeart/2005/8/layout/hierarchy6"/>
    <dgm:cxn modelId="{0F953CAF-F31A-3141-8030-95B2EB712A8A}" type="presOf" srcId="{3294921E-7608-AD4C-A8DD-AD26AD3621C4}" destId="{A96CE00F-9B51-6447-8605-8064C2852E55}" srcOrd="0" destOrd="0" presId="urn:microsoft.com/office/officeart/2005/8/layout/hierarchy6"/>
    <dgm:cxn modelId="{0A6B3774-22CE-F64A-A8C0-CCA425AC3C3D}" type="presOf" srcId="{67C69126-1699-8448-B3EE-946510625929}" destId="{4415AFCE-D253-054E-A9C9-F3B1476F087A}" srcOrd="0" destOrd="0" presId="urn:microsoft.com/office/officeart/2005/8/layout/hierarchy6"/>
    <dgm:cxn modelId="{88046735-AC76-054F-BE3F-D4EC820D409A}" type="presOf" srcId="{B4B43EE4-C39C-8641-899F-B7807C8B7FC8}" destId="{A4EAEAE9-F8F8-0145-881B-30DE57A8FE69}" srcOrd="0" destOrd="0" presId="urn:microsoft.com/office/officeart/2005/8/layout/hierarchy6"/>
    <dgm:cxn modelId="{B34E81B1-18AD-1440-8DCD-03BCC6C73712}" type="presOf" srcId="{5F5EF929-FD5F-C84A-B24D-D9C63E076BF0}" destId="{7E4137E0-C5A1-E744-A3D6-3987E0E6D303}" srcOrd="0" destOrd="0" presId="urn:microsoft.com/office/officeart/2005/8/layout/hierarchy6"/>
    <dgm:cxn modelId="{91393BF9-3342-924A-8C8D-B5484E03274C}" type="presOf" srcId="{6B3486B9-B573-5443-9F61-84075A36951E}" destId="{280A35EB-A7EE-AC47-A2B6-DB6D920EB770}" srcOrd="0" destOrd="0" presId="urn:microsoft.com/office/officeart/2005/8/layout/hierarchy6"/>
    <dgm:cxn modelId="{363DE78C-DEF0-F740-983F-F23E17D2BA44}" type="presOf" srcId="{9D86DCEE-ABC0-374B-8D5D-C25B40BBDDBB}" destId="{B4B99123-FF91-B448-AE83-3ECDFAB5B26F}" srcOrd="0" destOrd="0" presId="urn:microsoft.com/office/officeart/2005/8/layout/hierarchy6"/>
    <dgm:cxn modelId="{49462D7C-FCE2-184F-A95C-386839CFC523}" srcId="{5D8EAC3A-16A2-AE48-A31C-7C42B85C93BF}" destId="{A1AAE2F4-01A8-264D-86B1-8F4FD3B3785D}" srcOrd="1" destOrd="0" parTransId="{D0DEA669-F8CE-8C46-8457-8FCC4734C650}" sibTransId="{41C9969C-5CB3-8F4E-9C19-A5C60AD32722}"/>
    <dgm:cxn modelId="{06F7A118-17A4-5045-8462-2B9D35889CC1}" srcId="{C9B6E9CA-E9D2-0B4A-A143-128EF962077E}" destId="{6B3486B9-B573-5443-9F61-84075A36951E}" srcOrd="1" destOrd="0" parTransId="{3294921E-7608-AD4C-A8DD-AD26AD3621C4}" sibTransId="{7A050B06-E54A-514B-9808-AC408F6EB643}"/>
    <dgm:cxn modelId="{631F8E2F-CD05-6242-B8F6-31EF2A90AF59}" type="presOf" srcId="{7E921B5B-450B-114C-9096-6D4695FA843A}" destId="{FB7D3611-64F1-814E-9670-1BA12D04E906}" srcOrd="0" destOrd="0" presId="urn:microsoft.com/office/officeart/2005/8/layout/hierarchy6"/>
    <dgm:cxn modelId="{60DDB99A-DA82-004C-B37F-30AADDB84BC1}" type="presParOf" srcId="{63FF23D4-32C3-E14D-9CFE-E91C85EBA754}" destId="{E49914DA-61CB-4241-9C4D-E44860EFAB41}" srcOrd="0" destOrd="0" presId="urn:microsoft.com/office/officeart/2005/8/layout/hierarchy6"/>
    <dgm:cxn modelId="{E7F93F10-ED0C-1048-AC97-8E5953DABA48}" type="presParOf" srcId="{E49914DA-61CB-4241-9C4D-E44860EFAB41}" destId="{40BA090E-C206-E042-8C1D-F5D65176616C}" srcOrd="0" destOrd="0" presId="urn:microsoft.com/office/officeart/2005/8/layout/hierarchy6"/>
    <dgm:cxn modelId="{A0635338-7C8F-8A4C-9AA7-2AC769354AFE}" type="presParOf" srcId="{40BA090E-C206-E042-8C1D-F5D65176616C}" destId="{F5AB851C-C6A9-BD42-9E80-9B16D2EC175D}" srcOrd="0" destOrd="0" presId="urn:microsoft.com/office/officeart/2005/8/layout/hierarchy6"/>
    <dgm:cxn modelId="{4719BBB2-AB57-6C48-8FC9-75F987EF7BAF}" type="presParOf" srcId="{F5AB851C-C6A9-BD42-9E80-9B16D2EC175D}" destId="{A4EAEAE9-F8F8-0145-881B-30DE57A8FE69}" srcOrd="0" destOrd="0" presId="urn:microsoft.com/office/officeart/2005/8/layout/hierarchy6"/>
    <dgm:cxn modelId="{2DDA2AD4-6528-D248-9F1C-30B19BE8F4A2}" type="presParOf" srcId="{F5AB851C-C6A9-BD42-9E80-9B16D2EC175D}" destId="{C7F22BB5-A38B-5B42-B092-663A35030E5C}" srcOrd="1" destOrd="0" presId="urn:microsoft.com/office/officeart/2005/8/layout/hierarchy6"/>
    <dgm:cxn modelId="{B4B6BF43-AE2A-7843-9D5A-D59F77C9912C}" type="presParOf" srcId="{C7F22BB5-A38B-5B42-B092-663A35030E5C}" destId="{FB7D3611-64F1-814E-9670-1BA12D04E906}" srcOrd="0" destOrd="0" presId="urn:microsoft.com/office/officeart/2005/8/layout/hierarchy6"/>
    <dgm:cxn modelId="{B0220892-C4E6-2145-BA84-2B4817BA3923}" type="presParOf" srcId="{C7F22BB5-A38B-5B42-B092-663A35030E5C}" destId="{A0851271-070C-4746-A482-1C52D052474B}" srcOrd="1" destOrd="0" presId="urn:microsoft.com/office/officeart/2005/8/layout/hierarchy6"/>
    <dgm:cxn modelId="{C5B820BC-24DA-6F40-83A8-B14FFB1F3EC7}" type="presParOf" srcId="{A0851271-070C-4746-A482-1C52D052474B}" destId="{E5CE6E1B-65BE-F447-97EF-56B1431CADAC}" srcOrd="0" destOrd="0" presId="urn:microsoft.com/office/officeart/2005/8/layout/hierarchy6"/>
    <dgm:cxn modelId="{D44FD712-2742-1A43-B830-9F548C72DEA9}" type="presParOf" srcId="{A0851271-070C-4746-A482-1C52D052474B}" destId="{6B16D40A-7CAE-E34A-8A64-30A477DEF2A7}" srcOrd="1" destOrd="0" presId="urn:microsoft.com/office/officeart/2005/8/layout/hierarchy6"/>
    <dgm:cxn modelId="{7C74E408-A1DB-4344-A544-734D8F71542E}" type="presParOf" srcId="{6B16D40A-7CAE-E34A-8A64-30A477DEF2A7}" destId="{4415AFCE-D253-054E-A9C9-F3B1476F087A}" srcOrd="0" destOrd="0" presId="urn:microsoft.com/office/officeart/2005/8/layout/hierarchy6"/>
    <dgm:cxn modelId="{BACFB39B-C371-114E-B354-9CD52CBED888}" type="presParOf" srcId="{6B16D40A-7CAE-E34A-8A64-30A477DEF2A7}" destId="{4A897019-1F28-6140-9D8B-DAB05510FB37}" srcOrd="1" destOrd="0" presId="urn:microsoft.com/office/officeart/2005/8/layout/hierarchy6"/>
    <dgm:cxn modelId="{B7E5C4E9-06CD-074A-8DBF-332DB7254557}" type="presParOf" srcId="{4A897019-1F28-6140-9D8B-DAB05510FB37}" destId="{BD4A66FF-E4B8-864D-8A08-FDAC630E3EB4}" srcOrd="0" destOrd="0" presId="urn:microsoft.com/office/officeart/2005/8/layout/hierarchy6"/>
    <dgm:cxn modelId="{BC4C4A12-F0C0-D44B-B741-E33DA01DC3D7}" type="presParOf" srcId="{4A897019-1F28-6140-9D8B-DAB05510FB37}" destId="{7D32AFBE-1795-1742-B02D-9908981AD7B5}" srcOrd="1" destOrd="0" presId="urn:microsoft.com/office/officeart/2005/8/layout/hierarchy6"/>
    <dgm:cxn modelId="{057CCE68-0F2D-7149-B908-AA3C439BA497}" type="presParOf" srcId="{6B16D40A-7CAE-E34A-8A64-30A477DEF2A7}" destId="{7E4137E0-C5A1-E744-A3D6-3987E0E6D303}" srcOrd="2" destOrd="0" presId="urn:microsoft.com/office/officeart/2005/8/layout/hierarchy6"/>
    <dgm:cxn modelId="{C4D54117-5319-744C-9113-6ECFB4CEBB9E}" type="presParOf" srcId="{6B16D40A-7CAE-E34A-8A64-30A477DEF2A7}" destId="{A8EBEEDA-EE0F-C940-8D5A-F8868FA4CBDF}" srcOrd="3" destOrd="0" presId="urn:microsoft.com/office/officeart/2005/8/layout/hierarchy6"/>
    <dgm:cxn modelId="{FDAF252E-8B95-FB47-A952-A8C036F5C8FB}" type="presParOf" srcId="{A8EBEEDA-EE0F-C940-8D5A-F8868FA4CBDF}" destId="{370C4C1A-4716-2F48-B9EF-E0027351CB5A}" srcOrd="0" destOrd="0" presId="urn:microsoft.com/office/officeart/2005/8/layout/hierarchy6"/>
    <dgm:cxn modelId="{314D625B-83A0-F340-9A7B-20B5F6254304}" type="presParOf" srcId="{A8EBEEDA-EE0F-C940-8D5A-F8868FA4CBDF}" destId="{01594B92-83A8-D645-85EF-16783E9FEC4C}" srcOrd="1" destOrd="0" presId="urn:microsoft.com/office/officeart/2005/8/layout/hierarchy6"/>
    <dgm:cxn modelId="{1BEC496E-1096-404F-8E02-66FDFD36932D}" type="presParOf" srcId="{01594B92-83A8-D645-85EF-16783E9FEC4C}" destId="{3D683ABE-91B6-4B44-B346-02D96BBB92F9}" srcOrd="0" destOrd="0" presId="urn:microsoft.com/office/officeart/2005/8/layout/hierarchy6"/>
    <dgm:cxn modelId="{00F88522-A24F-264A-8ACB-734A2C0AAC49}" type="presParOf" srcId="{01594B92-83A8-D645-85EF-16783E9FEC4C}" destId="{5B1938EB-269F-8848-B780-C15CB900D1C6}" srcOrd="1" destOrd="0" presId="urn:microsoft.com/office/officeart/2005/8/layout/hierarchy6"/>
    <dgm:cxn modelId="{9CE0E10F-CC15-164C-BCD1-3A3637BA57B0}" type="presParOf" srcId="{5B1938EB-269F-8848-B780-C15CB900D1C6}" destId="{8E639C9E-2A94-5A49-A416-F2D177E12313}" srcOrd="0" destOrd="0" presId="urn:microsoft.com/office/officeart/2005/8/layout/hierarchy6"/>
    <dgm:cxn modelId="{C24D798C-882E-0F47-A6BD-39F9C7547CF7}" type="presParOf" srcId="{5B1938EB-269F-8848-B780-C15CB900D1C6}" destId="{7239481A-C106-B64A-92D9-1051C84BFA3F}" srcOrd="1" destOrd="0" presId="urn:microsoft.com/office/officeart/2005/8/layout/hierarchy6"/>
    <dgm:cxn modelId="{D6ADFF87-1196-E74A-B6B0-C8266058B207}" type="presParOf" srcId="{01594B92-83A8-D645-85EF-16783E9FEC4C}" destId="{98494929-F653-C649-BDB6-819D0D110BBB}" srcOrd="2" destOrd="0" presId="urn:microsoft.com/office/officeart/2005/8/layout/hierarchy6"/>
    <dgm:cxn modelId="{E98B1B1A-3F09-9F4B-8469-DD5D7ED60816}" type="presParOf" srcId="{01594B92-83A8-D645-85EF-16783E9FEC4C}" destId="{5F852D27-B245-7041-AB8B-DE5319965162}" srcOrd="3" destOrd="0" presId="urn:microsoft.com/office/officeart/2005/8/layout/hierarchy6"/>
    <dgm:cxn modelId="{9E62E236-E54A-BA4E-A0A3-03A43FDE32C4}" type="presParOf" srcId="{5F852D27-B245-7041-AB8B-DE5319965162}" destId="{125FF941-0459-C14A-8C0B-C239849D3E0F}" srcOrd="0" destOrd="0" presId="urn:microsoft.com/office/officeart/2005/8/layout/hierarchy6"/>
    <dgm:cxn modelId="{384E1CCB-1C88-BD40-BC47-7ECE527F4B47}" type="presParOf" srcId="{5F852D27-B245-7041-AB8B-DE5319965162}" destId="{DF7551D2-4C81-8145-B6D0-E8170277BE5F}" srcOrd="1" destOrd="0" presId="urn:microsoft.com/office/officeart/2005/8/layout/hierarchy6"/>
    <dgm:cxn modelId="{F857451F-2019-1B48-A5E6-B6452F1EC8BE}" type="presParOf" srcId="{C7F22BB5-A38B-5B42-B092-663A35030E5C}" destId="{B4B99123-FF91-B448-AE83-3ECDFAB5B26F}" srcOrd="2" destOrd="0" presId="urn:microsoft.com/office/officeart/2005/8/layout/hierarchy6"/>
    <dgm:cxn modelId="{D177D661-D7E3-3A47-A095-7FE5998D62B4}" type="presParOf" srcId="{C7F22BB5-A38B-5B42-B092-663A35030E5C}" destId="{68A179AB-8986-2B44-89AC-CB1D1CCC3E19}" srcOrd="3" destOrd="0" presId="urn:microsoft.com/office/officeart/2005/8/layout/hierarchy6"/>
    <dgm:cxn modelId="{F510BB0D-D0ED-F44B-99E4-04A095C715C5}" type="presParOf" srcId="{68A179AB-8986-2B44-89AC-CB1D1CCC3E19}" destId="{9469DD2B-96C7-6940-BD72-4B7F38A10E3D}" srcOrd="0" destOrd="0" presId="urn:microsoft.com/office/officeart/2005/8/layout/hierarchy6"/>
    <dgm:cxn modelId="{935A3743-124E-4B4F-8617-02DAA410ABD7}" type="presParOf" srcId="{68A179AB-8986-2B44-89AC-CB1D1CCC3E19}" destId="{109FA0E2-00EB-8F46-8536-04E5F1AF00A8}" srcOrd="1" destOrd="0" presId="urn:microsoft.com/office/officeart/2005/8/layout/hierarchy6"/>
    <dgm:cxn modelId="{FBC46D4E-530F-F842-9780-89CC3B830E10}" type="presParOf" srcId="{109FA0E2-00EB-8F46-8536-04E5F1AF00A8}" destId="{DB8F0594-BBCE-7349-8D2F-E670C0453719}" srcOrd="0" destOrd="0" presId="urn:microsoft.com/office/officeart/2005/8/layout/hierarchy6"/>
    <dgm:cxn modelId="{1CA69F4D-12AB-AA41-B950-A3F65D3CB255}" type="presParOf" srcId="{109FA0E2-00EB-8F46-8536-04E5F1AF00A8}" destId="{0C237B40-4690-C643-8DAA-714ADAF4192B}" srcOrd="1" destOrd="0" presId="urn:microsoft.com/office/officeart/2005/8/layout/hierarchy6"/>
    <dgm:cxn modelId="{130315EC-5F88-8B4B-9E40-DBCDAF4D3D12}" type="presParOf" srcId="{0C237B40-4690-C643-8DAA-714ADAF4192B}" destId="{82AA240A-03F7-B04F-86FE-D0C7588C272B}" srcOrd="0" destOrd="0" presId="urn:microsoft.com/office/officeart/2005/8/layout/hierarchy6"/>
    <dgm:cxn modelId="{B8AA78A2-2CC5-3C47-A91E-50204B2ECE1A}" type="presParOf" srcId="{0C237B40-4690-C643-8DAA-714ADAF4192B}" destId="{AA48B4D5-32C0-A448-8E46-C6287C914909}" srcOrd="1" destOrd="0" presId="urn:microsoft.com/office/officeart/2005/8/layout/hierarchy6"/>
    <dgm:cxn modelId="{A953B9E5-6F90-9546-B84F-D51CF8F48503}" type="presParOf" srcId="{109FA0E2-00EB-8F46-8536-04E5F1AF00A8}" destId="{A96CE00F-9B51-6447-8605-8064C2852E55}" srcOrd="2" destOrd="0" presId="urn:microsoft.com/office/officeart/2005/8/layout/hierarchy6"/>
    <dgm:cxn modelId="{E993DA50-ECF2-EB4F-B41D-12DFA64BEA80}" type="presParOf" srcId="{109FA0E2-00EB-8F46-8536-04E5F1AF00A8}" destId="{E02A9E90-84A2-454D-AA24-A74E93116314}" srcOrd="3" destOrd="0" presId="urn:microsoft.com/office/officeart/2005/8/layout/hierarchy6"/>
    <dgm:cxn modelId="{E0F5C7C3-D594-7A4A-8EC7-BDA2AC26C79E}" type="presParOf" srcId="{E02A9E90-84A2-454D-AA24-A74E93116314}" destId="{280A35EB-A7EE-AC47-A2B6-DB6D920EB770}" srcOrd="0" destOrd="0" presId="urn:microsoft.com/office/officeart/2005/8/layout/hierarchy6"/>
    <dgm:cxn modelId="{9D104D0A-03AD-5348-BC55-5ACE892B27F8}" type="presParOf" srcId="{E02A9E90-84A2-454D-AA24-A74E93116314}" destId="{C35AB529-A442-D64E-B854-1B28A1EEECC9}" srcOrd="1" destOrd="0" presId="urn:microsoft.com/office/officeart/2005/8/layout/hierarchy6"/>
    <dgm:cxn modelId="{1C08D618-22EF-C941-BF44-BAD697DBB222}" type="presParOf" srcId="{63FF23D4-32C3-E14D-9CFE-E91C85EBA754}" destId="{09C2A4FA-EAA8-0E45-8568-2F440933C3D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405E9-CA57-634D-AA14-F7C6315D6356}" type="doc">
      <dgm:prSet loTypeId="urn:microsoft.com/office/officeart/2005/8/layout/hierarchy6" loCatId="" qsTypeId="urn:microsoft.com/office/officeart/2005/8/quickstyle/simple3" qsCatId="simple" csTypeId="urn:microsoft.com/office/officeart/2005/8/colors/accent1_2" csCatId="accent1" phldr="1"/>
      <dgm:spPr/>
      <dgm:t>
        <a:bodyPr/>
        <a:lstStyle/>
        <a:p>
          <a:endParaRPr lang="en-US"/>
        </a:p>
      </dgm:t>
    </dgm:pt>
    <dgm:pt modelId="{B4B43EE4-C39C-8641-899F-B7807C8B7FC8}">
      <dgm:prSet phldrT="[Text]"/>
      <dgm:spPr/>
      <dgm:t>
        <a:bodyPr/>
        <a:lstStyle/>
        <a:p>
          <a:r>
            <a:rPr lang="en-US"/>
            <a:t>Matter</a:t>
          </a:r>
        </a:p>
      </dgm:t>
    </dgm:pt>
    <dgm:pt modelId="{A8F50600-A43E-7742-A80B-6A09ECDD385A}" type="parTrans" cxnId="{0D150268-A9B1-9D40-93D8-FF2CBC6EEB48}">
      <dgm:prSet/>
      <dgm:spPr/>
      <dgm:t>
        <a:bodyPr/>
        <a:lstStyle/>
        <a:p>
          <a:endParaRPr lang="en-US"/>
        </a:p>
      </dgm:t>
    </dgm:pt>
    <dgm:pt modelId="{F2E1E549-D563-1046-B5D6-2AACF5A716A7}" type="sibTrans" cxnId="{0D150268-A9B1-9D40-93D8-FF2CBC6EEB48}">
      <dgm:prSet/>
      <dgm:spPr/>
      <dgm:t>
        <a:bodyPr/>
        <a:lstStyle/>
        <a:p>
          <a:endParaRPr lang="en-US"/>
        </a:p>
      </dgm:t>
    </dgm:pt>
    <dgm:pt modelId="{DA0EA5E0-9614-1A4E-9072-D49869C0EC67}">
      <dgm:prSet phldrT="[Text]"/>
      <dgm:spPr/>
      <dgm:t>
        <a:bodyPr/>
        <a:lstStyle/>
        <a:p>
          <a:r>
            <a:rPr lang="en-US"/>
            <a:t>Pure substances</a:t>
          </a:r>
        </a:p>
      </dgm:t>
    </dgm:pt>
    <dgm:pt modelId="{7E921B5B-450B-114C-9096-6D4695FA843A}" type="parTrans" cxnId="{A01C8407-C0E4-7547-AD91-B7845F18F674}">
      <dgm:prSet/>
      <dgm:spPr/>
      <dgm:t>
        <a:bodyPr/>
        <a:lstStyle/>
        <a:p>
          <a:endParaRPr lang="en-US"/>
        </a:p>
      </dgm:t>
    </dgm:pt>
    <dgm:pt modelId="{0AF3E329-0A70-DF49-B1E9-DEDC95D0CFB0}" type="sibTrans" cxnId="{A01C8407-C0E4-7547-AD91-B7845F18F674}">
      <dgm:prSet/>
      <dgm:spPr/>
      <dgm:t>
        <a:bodyPr/>
        <a:lstStyle/>
        <a:p>
          <a:endParaRPr lang="en-US"/>
        </a:p>
      </dgm:t>
    </dgm:pt>
    <dgm:pt modelId="{0061EDDD-62A2-A94E-AC43-DF7F4F9AA84A}">
      <dgm:prSet phldrT="[Text]"/>
      <dgm:spPr/>
      <dgm:t>
        <a:bodyPr/>
        <a:lstStyle/>
        <a:p>
          <a:r>
            <a:rPr lang="en-US"/>
            <a:t>Elements</a:t>
          </a:r>
        </a:p>
      </dgm:t>
    </dgm:pt>
    <dgm:pt modelId="{67C69126-1699-8448-B3EE-946510625929}" type="parTrans" cxnId="{B30D16D3-C4BB-2B40-BCE2-4675E23EB8C8}">
      <dgm:prSet/>
      <dgm:spPr/>
      <dgm:t>
        <a:bodyPr/>
        <a:lstStyle/>
        <a:p>
          <a:endParaRPr lang="en-US"/>
        </a:p>
      </dgm:t>
    </dgm:pt>
    <dgm:pt modelId="{7235CD5C-26F4-D142-AD7A-5A86B0C002BB}" type="sibTrans" cxnId="{B30D16D3-C4BB-2B40-BCE2-4675E23EB8C8}">
      <dgm:prSet/>
      <dgm:spPr/>
      <dgm:t>
        <a:bodyPr/>
        <a:lstStyle/>
        <a:p>
          <a:endParaRPr lang="en-US"/>
        </a:p>
      </dgm:t>
    </dgm:pt>
    <dgm:pt modelId="{5D8EAC3A-16A2-AE48-A31C-7C42B85C93BF}">
      <dgm:prSet phldrT="[Text]"/>
      <dgm:spPr/>
      <dgm:t>
        <a:bodyPr/>
        <a:lstStyle/>
        <a:p>
          <a:r>
            <a:rPr lang="en-US"/>
            <a:t>Compounds</a:t>
          </a:r>
        </a:p>
      </dgm:t>
    </dgm:pt>
    <dgm:pt modelId="{5F5EF929-FD5F-C84A-B24D-D9C63E076BF0}" type="parTrans" cxnId="{42F6480C-AE57-C542-A962-EC46C5275FA2}">
      <dgm:prSet/>
      <dgm:spPr/>
      <dgm:t>
        <a:bodyPr/>
        <a:lstStyle/>
        <a:p>
          <a:endParaRPr lang="en-US"/>
        </a:p>
      </dgm:t>
    </dgm:pt>
    <dgm:pt modelId="{87BFD2F7-D5AF-FE46-9E4E-349F8BA8FD8A}" type="sibTrans" cxnId="{42F6480C-AE57-C542-A962-EC46C5275FA2}">
      <dgm:prSet/>
      <dgm:spPr/>
      <dgm:t>
        <a:bodyPr/>
        <a:lstStyle/>
        <a:p>
          <a:endParaRPr lang="en-US"/>
        </a:p>
      </dgm:t>
    </dgm:pt>
    <dgm:pt modelId="{C9B6E9CA-E9D2-0B4A-A143-128EF962077E}">
      <dgm:prSet phldrT="[Text]"/>
      <dgm:spPr/>
      <dgm:t>
        <a:bodyPr/>
        <a:lstStyle/>
        <a:p>
          <a:r>
            <a:rPr lang="en-US"/>
            <a:t>Mixtures</a:t>
          </a:r>
        </a:p>
      </dgm:t>
    </dgm:pt>
    <dgm:pt modelId="{9D86DCEE-ABC0-374B-8D5D-C25B40BBDDBB}" type="parTrans" cxnId="{F6EA94AE-AC72-EB4D-A7C4-94339D2AB765}">
      <dgm:prSet/>
      <dgm:spPr/>
      <dgm:t>
        <a:bodyPr/>
        <a:lstStyle/>
        <a:p>
          <a:endParaRPr lang="en-US"/>
        </a:p>
      </dgm:t>
    </dgm:pt>
    <dgm:pt modelId="{2C4B0684-AE29-1649-8DB9-7EA92771F808}" type="sibTrans" cxnId="{F6EA94AE-AC72-EB4D-A7C4-94339D2AB765}">
      <dgm:prSet/>
      <dgm:spPr/>
      <dgm:t>
        <a:bodyPr/>
        <a:lstStyle/>
        <a:p>
          <a:endParaRPr lang="en-US"/>
        </a:p>
      </dgm:t>
    </dgm:pt>
    <dgm:pt modelId="{0E5BBD0E-9E85-9447-AEFB-05DF9D558044}">
      <dgm:prSet phldrT="[Text]"/>
      <dgm:spPr/>
      <dgm:t>
        <a:bodyPr/>
        <a:lstStyle/>
        <a:p>
          <a:r>
            <a:rPr lang="en-US"/>
            <a:t>Homogeneous</a:t>
          </a:r>
        </a:p>
      </dgm:t>
    </dgm:pt>
    <dgm:pt modelId="{C6B6EFA5-971E-F440-9194-8A9AB4BA6858}" type="parTrans" cxnId="{8C833438-552D-6141-A709-14508ADE7D76}">
      <dgm:prSet/>
      <dgm:spPr/>
      <dgm:t>
        <a:bodyPr/>
        <a:lstStyle/>
        <a:p>
          <a:endParaRPr lang="en-US"/>
        </a:p>
      </dgm:t>
    </dgm:pt>
    <dgm:pt modelId="{1102DD23-0D74-2F4C-9248-10E3BB6D5BE7}" type="sibTrans" cxnId="{8C833438-552D-6141-A709-14508ADE7D76}">
      <dgm:prSet/>
      <dgm:spPr/>
      <dgm:t>
        <a:bodyPr/>
        <a:lstStyle/>
        <a:p>
          <a:endParaRPr lang="en-US"/>
        </a:p>
      </dgm:t>
    </dgm:pt>
    <dgm:pt modelId="{6B3486B9-B573-5443-9F61-84075A36951E}">
      <dgm:prSet phldrT="[Text]"/>
      <dgm:spPr/>
      <dgm:t>
        <a:bodyPr/>
        <a:lstStyle/>
        <a:p>
          <a:r>
            <a:rPr lang="en-US"/>
            <a:t>Heterogeneous</a:t>
          </a:r>
        </a:p>
      </dgm:t>
    </dgm:pt>
    <dgm:pt modelId="{3294921E-7608-AD4C-A8DD-AD26AD3621C4}" type="parTrans" cxnId="{06F7A118-17A4-5045-8462-2B9D35889CC1}">
      <dgm:prSet/>
      <dgm:spPr/>
      <dgm:t>
        <a:bodyPr/>
        <a:lstStyle/>
        <a:p>
          <a:endParaRPr lang="en-US"/>
        </a:p>
      </dgm:t>
    </dgm:pt>
    <dgm:pt modelId="{7A050B06-E54A-514B-9808-AC408F6EB643}" type="sibTrans" cxnId="{06F7A118-17A4-5045-8462-2B9D35889CC1}">
      <dgm:prSet/>
      <dgm:spPr/>
      <dgm:t>
        <a:bodyPr/>
        <a:lstStyle/>
        <a:p>
          <a:endParaRPr lang="en-US"/>
        </a:p>
      </dgm:t>
    </dgm:pt>
    <dgm:pt modelId="{A1AAE2F4-01A8-264D-86B1-8F4FD3B3785D}">
      <dgm:prSet phldrT="[Text]" custT="1"/>
      <dgm:spPr>
        <a:solidFill>
          <a:srgbClr val="3366FF"/>
        </a:solidFill>
      </dgm:spPr>
      <dgm:t>
        <a:bodyPr/>
        <a:lstStyle/>
        <a:p>
          <a:r>
            <a:rPr lang="en-US" sz="2400" b="1">
              <a:solidFill>
                <a:schemeClr val="bg1"/>
              </a:solidFill>
              <a:latin typeface="Times"/>
              <a:cs typeface="Times"/>
            </a:rPr>
            <a:t>Molecular</a:t>
          </a:r>
        </a:p>
      </dgm:t>
    </dgm:pt>
    <dgm:pt modelId="{41C9969C-5CB3-8F4E-9C19-A5C60AD32722}" type="sibTrans" cxnId="{49462D7C-FCE2-184F-A95C-386839CFC523}">
      <dgm:prSet/>
      <dgm:spPr/>
      <dgm:t>
        <a:bodyPr/>
        <a:lstStyle/>
        <a:p>
          <a:endParaRPr lang="en-US"/>
        </a:p>
      </dgm:t>
    </dgm:pt>
    <dgm:pt modelId="{D0DEA669-F8CE-8C46-8457-8FCC4734C650}" type="parTrans" cxnId="{49462D7C-FCE2-184F-A95C-386839CFC523}">
      <dgm:prSet/>
      <dgm:spPr/>
      <dgm:t>
        <a:bodyPr/>
        <a:lstStyle/>
        <a:p>
          <a:endParaRPr lang="en-US"/>
        </a:p>
      </dgm:t>
    </dgm:pt>
    <dgm:pt modelId="{D61981FD-A410-2C4C-82C0-6B8425DA1BA4}">
      <dgm:prSet phldrT="[Text]" custT="1"/>
      <dgm:spPr>
        <a:solidFill>
          <a:srgbClr val="3366FF"/>
        </a:solidFill>
      </dgm:spPr>
      <dgm:t>
        <a:bodyPr/>
        <a:lstStyle/>
        <a:p>
          <a:r>
            <a:rPr lang="en-US" sz="2400" b="1">
              <a:solidFill>
                <a:schemeClr val="bg1"/>
              </a:solidFill>
              <a:latin typeface="Times"/>
              <a:cs typeface="Times"/>
            </a:rPr>
            <a:t>Ionic</a:t>
          </a:r>
        </a:p>
      </dgm:t>
    </dgm:pt>
    <dgm:pt modelId="{D0D80BCD-7C15-BF4C-8A43-A640188BFD88}" type="sibTrans" cxnId="{D40FFB4D-5FE9-3B4B-9480-5E7033F0F81F}">
      <dgm:prSet/>
      <dgm:spPr/>
      <dgm:t>
        <a:bodyPr/>
        <a:lstStyle/>
        <a:p>
          <a:endParaRPr lang="en-US"/>
        </a:p>
      </dgm:t>
    </dgm:pt>
    <dgm:pt modelId="{CDC7034F-B1F0-7843-A09A-24337E959CBA}" type="parTrans" cxnId="{D40FFB4D-5FE9-3B4B-9480-5E7033F0F81F}">
      <dgm:prSet/>
      <dgm:spPr/>
      <dgm:t>
        <a:bodyPr/>
        <a:lstStyle/>
        <a:p>
          <a:endParaRPr lang="en-US"/>
        </a:p>
      </dgm:t>
    </dgm:pt>
    <dgm:pt modelId="{63FF23D4-32C3-E14D-9CFE-E91C85EBA754}" type="pres">
      <dgm:prSet presAssocID="{FB0405E9-CA57-634D-AA14-F7C6315D6356}" presName="mainComposite" presStyleCnt="0">
        <dgm:presLayoutVars>
          <dgm:chPref val="1"/>
          <dgm:dir/>
          <dgm:animOne val="branch"/>
          <dgm:animLvl val="lvl"/>
          <dgm:resizeHandles val="exact"/>
        </dgm:presLayoutVars>
      </dgm:prSet>
      <dgm:spPr/>
      <dgm:t>
        <a:bodyPr/>
        <a:lstStyle/>
        <a:p>
          <a:endParaRPr lang="en-US"/>
        </a:p>
      </dgm:t>
    </dgm:pt>
    <dgm:pt modelId="{E49914DA-61CB-4241-9C4D-E44860EFAB41}" type="pres">
      <dgm:prSet presAssocID="{FB0405E9-CA57-634D-AA14-F7C6315D6356}" presName="hierFlow" presStyleCnt="0"/>
      <dgm:spPr/>
    </dgm:pt>
    <dgm:pt modelId="{40BA090E-C206-E042-8C1D-F5D65176616C}" type="pres">
      <dgm:prSet presAssocID="{FB0405E9-CA57-634D-AA14-F7C6315D6356}" presName="hierChild1" presStyleCnt="0">
        <dgm:presLayoutVars>
          <dgm:chPref val="1"/>
          <dgm:animOne val="branch"/>
          <dgm:animLvl val="lvl"/>
        </dgm:presLayoutVars>
      </dgm:prSet>
      <dgm:spPr/>
    </dgm:pt>
    <dgm:pt modelId="{F5AB851C-C6A9-BD42-9E80-9B16D2EC175D}" type="pres">
      <dgm:prSet presAssocID="{B4B43EE4-C39C-8641-899F-B7807C8B7FC8}" presName="Name14" presStyleCnt="0"/>
      <dgm:spPr/>
    </dgm:pt>
    <dgm:pt modelId="{A4EAEAE9-F8F8-0145-881B-30DE57A8FE69}" type="pres">
      <dgm:prSet presAssocID="{B4B43EE4-C39C-8641-899F-B7807C8B7FC8}" presName="level1Shape" presStyleLbl="node0" presStyleIdx="0" presStyleCnt="1">
        <dgm:presLayoutVars>
          <dgm:chPref val="3"/>
        </dgm:presLayoutVars>
      </dgm:prSet>
      <dgm:spPr/>
      <dgm:t>
        <a:bodyPr/>
        <a:lstStyle/>
        <a:p>
          <a:endParaRPr lang="en-US"/>
        </a:p>
      </dgm:t>
    </dgm:pt>
    <dgm:pt modelId="{C7F22BB5-A38B-5B42-B092-663A35030E5C}" type="pres">
      <dgm:prSet presAssocID="{B4B43EE4-C39C-8641-899F-B7807C8B7FC8}" presName="hierChild2" presStyleCnt="0"/>
      <dgm:spPr/>
    </dgm:pt>
    <dgm:pt modelId="{FB7D3611-64F1-814E-9670-1BA12D04E906}" type="pres">
      <dgm:prSet presAssocID="{7E921B5B-450B-114C-9096-6D4695FA843A}" presName="Name19" presStyleLbl="parChTrans1D2" presStyleIdx="0" presStyleCnt="2"/>
      <dgm:spPr/>
      <dgm:t>
        <a:bodyPr/>
        <a:lstStyle/>
        <a:p>
          <a:endParaRPr lang="en-US"/>
        </a:p>
      </dgm:t>
    </dgm:pt>
    <dgm:pt modelId="{A0851271-070C-4746-A482-1C52D052474B}" type="pres">
      <dgm:prSet presAssocID="{DA0EA5E0-9614-1A4E-9072-D49869C0EC67}" presName="Name21" presStyleCnt="0"/>
      <dgm:spPr/>
    </dgm:pt>
    <dgm:pt modelId="{E5CE6E1B-65BE-F447-97EF-56B1431CADAC}" type="pres">
      <dgm:prSet presAssocID="{DA0EA5E0-9614-1A4E-9072-D49869C0EC67}" presName="level2Shape" presStyleLbl="node2" presStyleIdx="0" presStyleCnt="2"/>
      <dgm:spPr/>
      <dgm:t>
        <a:bodyPr/>
        <a:lstStyle/>
        <a:p>
          <a:endParaRPr lang="en-US"/>
        </a:p>
      </dgm:t>
    </dgm:pt>
    <dgm:pt modelId="{6B16D40A-7CAE-E34A-8A64-30A477DEF2A7}" type="pres">
      <dgm:prSet presAssocID="{DA0EA5E0-9614-1A4E-9072-D49869C0EC67}" presName="hierChild3" presStyleCnt="0"/>
      <dgm:spPr/>
    </dgm:pt>
    <dgm:pt modelId="{4415AFCE-D253-054E-A9C9-F3B1476F087A}" type="pres">
      <dgm:prSet presAssocID="{67C69126-1699-8448-B3EE-946510625929}" presName="Name19" presStyleLbl="parChTrans1D3" presStyleIdx="0" presStyleCnt="4"/>
      <dgm:spPr/>
      <dgm:t>
        <a:bodyPr/>
        <a:lstStyle/>
        <a:p>
          <a:endParaRPr lang="en-US"/>
        </a:p>
      </dgm:t>
    </dgm:pt>
    <dgm:pt modelId="{4A897019-1F28-6140-9D8B-DAB05510FB37}" type="pres">
      <dgm:prSet presAssocID="{0061EDDD-62A2-A94E-AC43-DF7F4F9AA84A}" presName="Name21" presStyleCnt="0"/>
      <dgm:spPr/>
    </dgm:pt>
    <dgm:pt modelId="{BD4A66FF-E4B8-864D-8A08-FDAC630E3EB4}" type="pres">
      <dgm:prSet presAssocID="{0061EDDD-62A2-A94E-AC43-DF7F4F9AA84A}" presName="level2Shape" presStyleLbl="node3" presStyleIdx="0" presStyleCnt="4"/>
      <dgm:spPr/>
      <dgm:t>
        <a:bodyPr/>
        <a:lstStyle/>
        <a:p>
          <a:endParaRPr lang="en-US"/>
        </a:p>
      </dgm:t>
    </dgm:pt>
    <dgm:pt modelId="{7D32AFBE-1795-1742-B02D-9908981AD7B5}" type="pres">
      <dgm:prSet presAssocID="{0061EDDD-62A2-A94E-AC43-DF7F4F9AA84A}" presName="hierChild3" presStyleCnt="0"/>
      <dgm:spPr/>
    </dgm:pt>
    <dgm:pt modelId="{7E4137E0-C5A1-E744-A3D6-3987E0E6D303}" type="pres">
      <dgm:prSet presAssocID="{5F5EF929-FD5F-C84A-B24D-D9C63E076BF0}" presName="Name19" presStyleLbl="parChTrans1D3" presStyleIdx="1" presStyleCnt="4"/>
      <dgm:spPr/>
      <dgm:t>
        <a:bodyPr/>
        <a:lstStyle/>
        <a:p>
          <a:endParaRPr lang="en-US"/>
        </a:p>
      </dgm:t>
    </dgm:pt>
    <dgm:pt modelId="{A8EBEEDA-EE0F-C940-8D5A-F8868FA4CBDF}" type="pres">
      <dgm:prSet presAssocID="{5D8EAC3A-16A2-AE48-A31C-7C42B85C93BF}" presName="Name21" presStyleCnt="0"/>
      <dgm:spPr/>
    </dgm:pt>
    <dgm:pt modelId="{370C4C1A-4716-2F48-B9EF-E0027351CB5A}" type="pres">
      <dgm:prSet presAssocID="{5D8EAC3A-16A2-AE48-A31C-7C42B85C93BF}" presName="level2Shape" presStyleLbl="node3" presStyleIdx="1" presStyleCnt="4"/>
      <dgm:spPr/>
      <dgm:t>
        <a:bodyPr/>
        <a:lstStyle/>
        <a:p>
          <a:endParaRPr lang="en-US"/>
        </a:p>
      </dgm:t>
    </dgm:pt>
    <dgm:pt modelId="{01594B92-83A8-D645-85EF-16783E9FEC4C}" type="pres">
      <dgm:prSet presAssocID="{5D8EAC3A-16A2-AE48-A31C-7C42B85C93BF}" presName="hierChild3" presStyleCnt="0"/>
      <dgm:spPr/>
    </dgm:pt>
    <dgm:pt modelId="{3D683ABE-91B6-4B44-B346-02D96BBB92F9}" type="pres">
      <dgm:prSet presAssocID="{CDC7034F-B1F0-7843-A09A-24337E959CBA}" presName="Name19" presStyleLbl="parChTrans1D4" presStyleIdx="0" presStyleCnt="2"/>
      <dgm:spPr/>
      <dgm:t>
        <a:bodyPr/>
        <a:lstStyle/>
        <a:p>
          <a:endParaRPr lang="en-US"/>
        </a:p>
      </dgm:t>
    </dgm:pt>
    <dgm:pt modelId="{5B1938EB-269F-8848-B780-C15CB900D1C6}" type="pres">
      <dgm:prSet presAssocID="{D61981FD-A410-2C4C-82C0-6B8425DA1BA4}" presName="Name21" presStyleCnt="0"/>
      <dgm:spPr/>
    </dgm:pt>
    <dgm:pt modelId="{8E639C9E-2A94-5A49-A416-F2D177E12313}" type="pres">
      <dgm:prSet presAssocID="{D61981FD-A410-2C4C-82C0-6B8425DA1BA4}" presName="level2Shape" presStyleLbl="node4" presStyleIdx="0" presStyleCnt="2"/>
      <dgm:spPr/>
      <dgm:t>
        <a:bodyPr/>
        <a:lstStyle/>
        <a:p>
          <a:endParaRPr lang="en-US"/>
        </a:p>
      </dgm:t>
    </dgm:pt>
    <dgm:pt modelId="{7239481A-C106-B64A-92D9-1051C84BFA3F}" type="pres">
      <dgm:prSet presAssocID="{D61981FD-A410-2C4C-82C0-6B8425DA1BA4}" presName="hierChild3" presStyleCnt="0"/>
      <dgm:spPr/>
    </dgm:pt>
    <dgm:pt modelId="{98494929-F653-C649-BDB6-819D0D110BBB}" type="pres">
      <dgm:prSet presAssocID="{D0DEA669-F8CE-8C46-8457-8FCC4734C650}" presName="Name19" presStyleLbl="parChTrans1D4" presStyleIdx="1" presStyleCnt="2"/>
      <dgm:spPr/>
      <dgm:t>
        <a:bodyPr/>
        <a:lstStyle/>
        <a:p>
          <a:endParaRPr lang="en-US"/>
        </a:p>
      </dgm:t>
    </dgm:pt>
    <dgm:pt modelId="{5F852D27-B245-7041-AB8B-DE5319965162}" type="pres">
      <dgm:prSet presAssocID="{A1AAE2F4-01A8-264D-86B1-8F4FD3B3785D}" presName="Name21" presStyleCnt="0"/>
      <dgm:spPr/>
    </dgm:pt>
    <dgm:pt modelId="{125FF941-0459-C14A-8C0B-C239849D3E0F}" type="pres">
      <dgm:prSet presAssocID="{A1AAE2F4-01A8-264D-86B1-8F4FD3B3785D}" presName="level2Shape" presStyleLbl="node4" presStyleIdx="1" presStyleCnt="2"/>
      <dgm:spPr/>
      <dgm:t>
        <a:bodyPr/>
        <a:lstStyle/>
        <a:p>
          <a:endParaRPr lang="en-US"/>
        </a:p>
      </dgm:t>
    </dgm:pt>
    <dgm:pt modelId="{DF7551D2-4C81-8145-B6D0-E8170277BE5F}" type="pres">
      <dgm:prSet presAssocID="{A1AAE2F4-01A8-264D-86B1-8F4FD3B3785D}" presName="hierChild3" presStyleCnt="0"/>
      <dgm:spPr/>
    </dgm:pt>
    <dgm:pt modelId="{B4B99123-FF91-B448-AE83-3ECDFAB5B26F}" type="pres">
      <dgm:prSet presAssocID="{9D86DCEE-ABC0-374B-8D5D-C25B40BBDDBB}" presName="Name19" presStyleLbl="parChTrans1D2" presStyleIdx="1" presStyleCnt="2"/>
      <dgm:spPr/>
      <dgm:t>
        <a:bodyPr/>
        <a:lstStyle/>
        <a:p>
          <a:endParaRPr lang="en-US"/>
        </a:p>
      </dgm:t>
    </dgm:pt>
    <dgm:pt modelId="{68A179AB-8986-2B44-89AC-CB1D1CCC3E19}" type="pres">
      <dgm:prSet presAssocID="{C9B6E9CA-E9D2-0B4A-A143-128EF962077E}" presName="Name21" presStyleCnt="0"/>
      <dgm:spPr/>
    </dgm:pt>
    <dgm:pt modelId="{9469DD2B-96C7-6940-BD72-4B7F38A10E3D}" type="pres">
      <dgm:prSet presAssocID="{C9B6E9CA-E9D2-0B4A-A143-128EF962077E}" presName="level2Shape" presStyleLbl="node2" presStyleIdx="1" presStyleCnt="2"/>
      <dgm:spPr/>
      <dgm:t>
        <a:bodyPr/>
        <a:lstStyle/>
        <a:p>
          <a:endParaRPr lang="en-US"/>
        </a:p>
      </dgm:t>
    </dgm:pt>
    <dgm:pt modelId="{109FA0E2-00EB-8F46-8536-04E5F1AF00A8}" type="pres">
      <dgm:prSet presAssocID="{C9B6E9CA-E9D2-0B4A-A143-128EF962077E}" presName="hierChild3" presStyleCnt="0"/>
      <dgm:spPr/>
    </dgm:pt>
    <dgm:pt modelId="{DB8F0594-BBCE-7349-8D2F-E670C0453719}" type="pres">
      <dgm:prSet presAssocID="{C6B6EFA5-971E-F440-9194-8A9AB4BA6858}" presName="Name19" presStyleLbl="parChTrans1D3" presStyleIdx="2" presStyleCnt="4"/>
      <dgm:spPr/>
      <dgm:t>
        <a:bodyPr/>
        <a:lstStyle/>
        <a:p>
          <a:endParaRPr lang="en-US"/>
        </a:p>
      </dgm:t>
    </dgm:pt>
    <dgm:pt modelId="{0C237B40-4690-C643-8DAA-714ADAF4192B}" type="pres">
      <dgm:prSet presAssocID="{0E5BBD0E-9E85-9447-AEFB-05DF9D558044}" presName="Name21" presStyleCnt="0"/>
      <dgm:spPr/>
    </dgm:pt>
    <dgm:pt modelId="{82AA240A-03F7-B04F-86FE-D0C7588C272B}" type="pres">
      <dgm:prSet presAssocID="{0E5BBD0E-9E85-9447-AEFB-05DF9D558044}" presName="level2Shape" presStyleLbl="node3" presStyleIdx="2" presStyleCnt="4"/>
      <dgm:spPr/>
      <dgm:t>
        <a:bodyPr/>
        <a:lstStyle/>
        <a:p>
          <a:endParaRPr lang="en-US"/>
        </a:p>
      </dgm:t>
    </dgm:pt>
    <dgm:pt modelId="{AA48B4D5-32C0-A448-8E46-C6287C914909}" type="pres">
      <dgm:prSet presAssocID="{0E5BBD0E-9E85-9447-AEFB-05DF9D558044}" presName="hierChild3" presStyleCnt="0"/>
      <dgm:spPr/>
    </dgm:pt>
    <dgm:pt modelId="{A96CE00F-9B51-6447-8605-8064C2852E55}" type="pres">
      <dgm:prSet presAssocID="{3294921E-7608-AD4C-A8DD-AD26AD3621C4}" presName="Name19" presStyleLbl="parChTrans1D3" presStyleIdx="3" presStyleCnt="4"/>
      <dgm:spPr/>
      <dgm:t>
        <a:bodyPr/>
        <a:lstStyle/>
        <a:p>
          <a:endParaRPr lang="en-US"/>
        </a:p>
      </dgm:t>
    </dgm:pt>
    <dgm:pt modelId="{E02A9E90-84A2-454D-AA24-A74E93116314}" type="pres">
      <dgm:prSet presAssocID="{6B3486B9-B573-5443-9F61-84075A36951E}" presName="Name21" presStyleCnt="0"/>
      <dgm:spPr/>
    </dgm:pt>
    <dgm:pt modelId="{280A35EB-A7EE-AC47-A2B6-DB6D920EB770}" type="pres">
      <dgm:prSet presAssocID="{6B3486B9-B573-5443-9F61-84075A36951E}" presName="level2Shape" presStyleLbl="node3" presStyleIdx="3" presStyleCnt="4"/>
      <dgm:spPr/>
      <dgm:t>
        <a:bodyPr/>
        <a:lstStyle/>
        <a:p>
          <a:endParaRPr lang="en-US"/>
        </a:p>
      </dgm:t>
    </dgm:pt>
    <dgm:pt modelId="{C35AB529-A442-D64E-B854-1B28A1EEECC9}" type="pres">
      <dgm:prSet presAssocID="{6B3486B9-B573-5443-9F61-84075A36951E}" presName="hierChild3" presStyleCnt="0"/>
      <dgm:spPr/>
    </dgm:pt>
    <dgm:pt modelId="{09C2A4FA-EAA8-0E45-8568-2F440933C3D1}" type="pres">
      <dgm:prSet presAssocID="{FB0405E9-CA57-634D-AA14-F7C6315D6356}" presName="bgShapesFlow" presStyleCnt="0"/>
      <dgm:spPr/>
    </dgm:pt>
  </dgm:ptLst>
  <dgm:cxnLst>
    <dgm:cxn modelId="{42F6480C-AE57-C542-A962-EC46C5275FA2}" srcId="{DA0EA5E0-9614-1A4E-9072-D49869C0EC67}" destId="{5D8EAC3A-16A2-AE48-A31C-7C42B85C93BF}" srcOrd="1" destOrd="0" parTransId="{5F5EF929-FD5F-C84A-B24D-D9C63E076BF0}" sibTransId="{87BFD2F7-D5AF-FE46-9E4E-349F8BA8FD8A}"/>
    <dgm:cxn modelId="{D081ED5F-E6B5-0241-BD6E-A7D9D65D41ED}" type="presOf" srcId="{C9B6E9CA-E9D2-0B4A-A143-128EF962077E}" destId="{9469DD2B-96C7-6940-BD72-4B7F38A10E3D}" srcOrd="0" destOrd="0" presId="urn:microsoft.com/office/officeart/2005/8/layout/hierarchy6"/>
    <dgm:cxn modelId="{8C833438-552D-6141-A709-14508ADE7D76}" srcId="{C9B6E9CA-E9D2-0B4A-A143-128EF962077E}" destId="{0E5BBD0E-9E85-9447-AEFB-05DF9D558044}" srcOrd="0" destOrd="0" parTransId="{C6B6EFA5-971E-F440-9194-8A9AB4BA6858}" sibTransId="{1102DD23-0D74-2F4C-9248-10E3BB6D5BE7}"/>
    <dgm:cxn modelId="{45D9B94D-3EC0-EB46-9573-09156DBE1BB2}" type="presOf" srcId="{CDC7034F-B1F0-7843-A09A-24337E959CBA}" destId="{3D683ABE-91B6-4B44-B346-02D96BBB92F9}" srcOrd="0" destOrd="0" presId="urn:microsoft.com/office/officeart/2005/8/layout/hierarchy6"/>
    <dgm:cxn modelId="{FCBC381D-9C67-E24D-8A25-DF22FECD0AC2}" type="presOf" srcId="{D0DEA669-F8CE-8C46-8457-8FCC4734C650}" destId="{98494929-F653-C649-BDB6-819D0D110BBB}" srcOrd="0" destOrd="0" presId="urn:microsoft.com/office/officeart/2005/8/layout/hierarchy6"/>
    <dgm:cxn modelId="{71444182-0713-314F-8717-8E594AA16FB1}" type="presOf" srcId="{C6B6EFA5-971E-F440-9194-8A9AB4BA6858}" destId="{DB8F0594-BBCE-7349-8D2F-E670C0453719}" srcOrd="0" destOrd="0" presId="urn:microsoft.com/office/officeart/2005/8/layout/hierarchy6"/>
    <dgm:cxn modelId="{9A01F733-9AE8-4F4E-BA6E-B07AFE732EDB}" type="presOf" srcId="{D61981FD-A410-2C4C-82C0-6B8425DA1BA4}" destId="{8E639C9E-2A94-5A49-A416-F2D177E12313}" srcOrd="0" destOrd="0" presId="urn:microsoft.com/office/officeart/2005/8/layout/hierarchy6"/>
    <dgm:cxn modelId="{A01C8407-C0E4-7547-AD91-B7845F18F674}" srcId="{B4B43EE4-C39C-8641-899F-B7807C8B7FC8}" destId="{DA0EA5E0-9614-1A4E-9072-D49869C0EC67}" srcOrd="0" destOrd="0" parTransId="{7E921B5B-450B-114C-9096-6D4695FA843A}" sibTransId="{0AF3E329-0A70-DF49-B1E9-DEDC95D0CFB0}"/>
    <dgm:cxn modelId="{0D150268-A9B1-9D40-93D8-FF2CBC6EEB48}" srcId="{FB0405E9-CA57-634D-AA14-F7C6315D6356}" destId="{B4B43EE4-C39C-8641-899F-B7807C8B7FC8}" srcOrd="0" destOrd="0" parTransId="{A8F50600-A43E-7742-A80B-6A09ECDD385A}" sibTransId="{F2E1E549-D563-1046-B5D6-2AACF5A716A7}"/>
    <dgm:cxn modelId="{C9DB5C10-414A-A743-9683-8801E87FE8A1}" type="presOf" srcId="{7E921B5B-450B-114C-9096-6D4695FA843A}" destId="{FB7D3611-64F1-814E-9670-1BA12D04E906}" srcOrd="0" destOrd="0" presId="urn:microsoft.com/office/officeart/2005/8/layout/hierarchy6"/>
    <dgm:cxn modelId="{EB527213-05D8-6C40-875B-4488BF5C7638}" type="presOf" srcId="{3294921E-7608-AD4C-A8DD-AD26AD3621C4}" destId="{A96CE00F-9B51-6447-8605-8064C2852E55}" srcOrd="0" destOrd="0" presId="urn:microsoft.com/office/officeart/2005/8/layout/hierarchy6"/>
    <dgm:cxn modelId="{4DBA4D7B-9D93-1C47-B162-1136AB5A93AC}" type="presOf" srcId="{0E5BBD0E-9E85-9447-AEFB-05DF9D558044}" destId="{82AA240A-03F7-B04F-86FE-D0C7588C272B}" srcOrd="0" destOrd="0" presId="urn:microsoft.com/office/officeart/2005/8/layout/hierarchy6"/>
    <dgm:cxn modelId="{DCDA57CA-7E88-8D4C-839E-69C3EAB24A35}" type="presOf" srcId="{9D86DCEE-ABC0-374B-8D5D-C25B40BBDDBB}" destId="{B4B99123-FF91-B448-AE83-3ECDFAB5B26F}" srcOrd="0" destOrd="0" presId="urn:microsoft.com/office/officeart/2005/8/layout/hierarchy6"/>
    <dgm:cxn modelId="{4C318369-531B-6643-817A-198B62DE9CF8}" type="presOf" srcId="{6B3486B9-B573-5443-9F61-84075A36951E}" destId="{280A35EB-A7EE-AC47-A2B6-DB6D920EB770}" srcOrd="0" destOrd="0" presId="urn:microsoft.com/office/officeart/2005/8/layout/hierarchy6"/>
    <dgm:cxn modelId="{B66EA52F-68B8-2B48-B5F0-8FF56DBB46AF}" type="presOf" srcId="{A1AAE2F4-01A8-264D-86B1-8F4FD3B3785D}" destId="{125FF941-0459-C14A-8C0B-C239849D3E0F}" srcOrd="0" destOrd="0" presId="urn:microsoft.com/office/officeart/2005/8/layout/hierarchy6"/>
    <dgm:cxn modelId="{B30D16D3-C4BB-2B40-BCE2-4675E23EB8C8}" srcId="{DA0EA5E0-9614-1A4E-9072-D49869C0EC67}" destId="{0061EDDD-62A2-A94E-AC43-DF7F4F9AA84A}" srcOrd="0" destOrd="0" parTransId="{67C69126-1699-8448-B3EE-946510625929}" sibTransId="{7235CD5C-26F4-D142-AD7A-5A86B0C002BB}"/>
    <dgm:cxn modelId="{4EA6454B-C0D0-B845-8AAF-7CC98867D7C9}" type="presOf" srcId="{B4B43EE4-C39C-8641-899F-B7807C8B7FC8}" destId="{A4EAEAE9-F8F8-0145-881B-30DE57A8FE69}" srcOrd="0" destOrd="0" presId="urn:microsoft.com/office/officeart/2005/8/layout/hierarchy6"/>
    <dgm:cxn modelId="{030FAD0E-1D3B-814E-B83D-29356CF54387}" type="presOf" srcId="{67C69126-1699-8448-B3EE-946510625929}" destId="{4415AFCE-D253-054E-A9C9-F3B1476F087A}" srcOrd="0" destOrd="0" presId="urn:microsoft.com/office/officeart/2005/8/layout/hierarchy6"/>
    <dgm:cxn modelId="{F6EA94AE-AC72-EB4D-A7C4-94339D2AB765}" srcId="{B4B43EE4-C39C-8641-899F-B7807C8B7FC8}" destId="{C9B6E9CA-E9D2-0B4A-A143-128EF962077E}" srcOrd="1" destOrd="0" parTransId="{9D86DCEE-ABC0-374B-8D5D-C25B40BBDDBB}" sibTransId="{2C4B0684-AE29-1649-8DB9-7EA92771F808}"/>
    <dgm:cxn modelId="{6FDD34E6-E4C5-ED48-B194-0B9305D2D412}" type="presOf" srcId="{5F5EF929-FD5F-C84A-B24D-D9C63E076BF0}" destId="{7E4137E0-C5A1-E744-A3D6-3987E0E6D303}" srcOrd="0" destOrd="0" presId="urn:microsoft.com/office/officeart/2005/8/layout/hierarchy6"/>
    <dgm:cxn modelId="{9EBF5248-0891-BE48-88C6-1968E4ED2511}" type="presOf" srcId="{5D8EAC3A-16A2-AE48-A31C-7C42B85C93BF}" destId="{370C4C1A-4716-2F48-B9EF-E0027351CB5A}" srcOrd="0" destOrd="0" presId="urn:microsoft.com/office/officeart/2005/8/layout/hierarchy6"/>
    <dgm:cxn modelId="{D40FFB4D-5FE9-3B4B-9480-5E7033F0F81F}" srcId="{5D8EAC3A-16A2-AE48-A31C-7C42B85C93BF}" destId="{D61981FD-A410-2C4C-82C0-6B8425DA1BA4}" srcOrd="0" destOrd="0" parTransId="{CDC7034F-B1F0-7843-A09A-24337E959CBA}" sibTransId="{D0D80BCD-7C15-BF4C-8A43-A640188BFD88}"/>
    <dgm:cxn modelId="{3B9DB00E-B5F0-5842-B0CF-67A9CD501AC8}" type="presOf" srcId="{FB0405E9-CA57-634D-AA14-F7C6315D6356}" destId="{63FF23D4-32C3-E14D-9CFE-E91C85EBA754}" srcOrd="0" destOrd="0" presId="urn:microsoft.com/office/officeart/2005/8/layout/hierarchy6"/>
    <dgm:cxn modelId="{C9A00CB1-DD45-6445-8EAE-B9E2B89EB745}" type="presOf" srcId="{DA0EA5E0-9614-1A4E-9072-D49869C0EC67}" destId="{E5CE6E1B-65BE-F447-97EF-56B1431CADAC}" srcOrd="0" destOrd="0" presId="urn:microsoft.com/office/officeart/2005/8/layout/hierarchy6"/>
    <dgm:cxn modelId="{49462D7C-FCE2-184F-A95C-386839CFC523}" srcId="{5D8EAC3A-16A2-AE48-A31C-7C42B85C93BF}" destId="{A1AAE2F4-01A8-264D-86B1-8F4FD3B3785D}" srcOrd="1" destOrd="0" parTransId="{D0DEA669-F8CE-8C46-8457-8FCC4734C650}" sibTransId="{41C9969C-5CB3-8F4E-9C19-A5C60AD32722}"/>
    <dgm:cxn modelId="{684642EB-97EC-F544-B4D5-1B3DED64D1A7}" type="presOf" srcId="{0061EDDD-62A2-A94E-AC43-DF7F4F9AA84A}" destId="{BD4A66FF-E4B8-864D-8A08-FDAC630E3EB4}" srcOrd="0" destOrd="0" presId="urn:microsoft.com/office/officeart/2005/8/layout/hierarchy6"/>
    <dgm:cxn modelId="{06F7A118-17A4-5045-8462-2B9D35889CC1}" srcId="{C9B6E9CA-E9D2-0B4A-A143-128EF962077E}" destId="{6B3486B9-B573-5443-9F61-84075A36951E}" srcOrd="1" destOrd="0" parTransId="{3294921E-7608-AD4C-A8DD-AD26AD3621C4}" sibTransId="{7A050B06-E54A-514B-9808-AC408F6EB643}"/>
    <dgm:cxn modelId="{4EE35A4C-2EE6-EE42-8C4A-561D8AF3B552}" type="presParOf" srcId="{63FF23D4-32C3-E14D-9CFE-E91C85EBA754}" destId="{E49914DA-61CB-4241-9C4D-E44860EFAB41}" srcOrd="0" destOrd="0" presId="urn:microsoft.com/office/officeart/2005/8/layout/hierarchy6"/>
    <dgm:cxn modelId="{9CF3304F-FE5D-114C-BEC7-15FFF3F7FBD5}" type="presParOf" srcId="{E49914DA-61CB-4241-9C4D-E44860EFAB41}" destId="{40BA090E-C206-E042-8C1D-F5D65176616C}" srcOrd="0" destOrd="0" presId="urn:microsoft.com/office/officeart/2005/8/layout/hierarchy6"/>
    <dgm:cxn modelId="{B695C8E9-0E94-7240-9139-DE124F698A6E}" type="presParOf" srcId="{40BA090E-C206-E042-8C1D-F5D65176616C}" destId="{F5AB851C-C6A9-BD42-9E80-9B16D2EC175D}" srcOrd="0" destOrd="0" presId="urn:microsoft.com/office/officeart/2005/8/layout/hierarchy6"/>
    <dgm:cxn modelId="{1ECFA5E2-E5C6-C448-8F26-98F24D72149A}" type="presParOf" srcId="{F5AB851C-C6A9-BD42-9E80-9B16D2EC175D}" destId="{A4EAEAE9-F8F8-0145-881B-30DE57A8FE69}" srcOrd="0" destOrd="0" presId="urn:microsoft.com/office/officeart/2005/8/layout/hierarchy6"/>
    <dgm:cxn modelId="{363B9BA4-C5EB-1C48-BD38-D60A86B99D3C}" type="presParOf" srcId="{F5AB851C-C6A9-BD42-9E80-9B16D2EC175D}" destId="{C7F22BB5-A38B-5B42-B092-663A35030E5C}" srcOrd="1" destOrd="0" presId="urn:microsoft.com/office/officeart/2005/8/layout/hierarchy6"/>
    <dgm:cxn modelId="{81CC604D-F628-434F-B60F-E3C28EC7B3B9}" type="presParOf" srcId="{C7F22BB5-A38B-5B42-B092-663A35030E5C}" destId="{FB7D3611-64F1-814E-9670-1BA12D04E906}" srcOrd="0" destOrd="0" presId="urn:microsoft.com/office/officeart/2005/8/layout/hierarchy6"/>
    <dgm:cxn modelId="{4E51FB5B-FBD9-F54D-8FB2-F92299CFD0CD}" type="presParOf" srcId="{C7F22BB5-A38B-5B42-B092-663A35030E5C}" destId="{A0851271-070C-4746-A482-1C52D052474B}" srcOrd="1" destOrd="0" presId="urn:microsoft.com/office/officeart/2005/8/layout/hierarchy6"/>
    <dgm:cxn modelId="{35154A8A-FAE1-ED46-BFCE-77EEF906CADA}" type="presParOf" srcId="{A0851271-070C-4746-A482-1C52D052474B}" destId="{E5CE6E1B-65BE-F447-97EF-56B1431CADAC}" srcOrd="0" destOrd="0" presId="urn:microsoft.com/office/officeart/2005/8/layout/hierarchy6"/>
    <dgm:cxn modelId="{772BA253-EFD2-0B4C-B0B3-86E1835367FC}" type="presParOf" srcId="{A0851271-070C-4746-A482-1C52D052474B}" destId="{6B16D40A-7CAE-E34A-8A64-30A477DEF2A7}" srcOrd="1" destOrd="0" presId="urn:microsoft.com/office/officeart/2005/8/layout/hierarchy6"/>
    <dgm:cxn modelId="{6CEF9525-C6C0-0140-B3D8-2BBA3EB338D1}" type="presParOf" srcId="{6B16D40A-7CAE-E34A-8A64-30A477DEF2A7}" destId="{4415AFCE-D253-054E-A9C9-F3B1476F087A}" srcOrd="0" destOrd="0" presId="urn:microsoft.com/office/officeart/2005/8/layout/hierarchy6"/>
    <dgm:cxn modelId="{3DFEB135-2CEE-7244-A13E-664F826CE83A}" type="presParOf" srcId="{6B16D40A-7CAE-E34A-8A64-30A477DEF2A7}" destId="{4A897019-1F28-6140-9D8B-DAB05510FB37}" srcOrd="1" destOrd="0" presId="urn:microsoft.com/office/officeart/2005/8/layout/hierarchy6"/>
    <dgm:cxn modelId="{7D6899C3-20BE-7D44-BD40-3C5E98B02894}" type="presParOf" srcId="{4A897019-1F28-6140-9D8B-DAB05510FB37}" destId="{BD4A66FF-E4B8-864D-8A08-FDAC630E3EB4}" srcOrd="0" destOrd="0" presId="urn:microsoft.com/office/officeart/2005/8/layout/hierarchy6"/>
    <dgm:cxn modelId="{1F9EC27D-5F4F-4443-B465-30076C0A0841}" type="presParOf" srcId="{4A897019-1F28-6140-9D8B-DAB05510FB37}" destId="{7D32AFBE-1795-1742-B02D-9908981AD7B5}" srcOrd="1" destOrd="0" presId="urn:microsoft.com/office/officeart/2005/8/layout/hierarchy6"/>
    <dgm:cxn modelId="{7DED18AF-33F3-1243-90A2-80618545170C}" type="presParOf" srcId="{6B16D40A-7CAE-E34A-8A64-30A477DEF2A7}" destId="{7E4137E0-C5A1-E744-A3D6-3987E0E6D303}" srcOrd="2" destOrd="0" presId="urn:microsoft.com/office/officeart/2005/8/layout/hierarchy6"/>
    <dgm:cxn modelId="{0667D4A2-83A7-2248-8486-D556003467B5}" type="presParOf" srcId="{6B16D40A-7CAE-E34A-8A64-30A477DEF2A7}" destId="{A8EBEEDA-EE0F-C940-8D5A-F8868FA4CBDF}" srcOrd="3" destOrd="0" presId="urn:microsoft.com/office/officeart/2005/8/layout/hierarchy6"/>
    <dgm:cxn modelId="{6D245719-041D-784A-BB84-8EF61D33CD2F}" type="presParOf" srcId="{A8EBEEDA-EE0F-C940-8D5A-F8868FA4CBDF}" destId="{370C4C1A-4716-2F48-B9EF-E0027351CB5A}" srcOrd="0" destOrd="0" presId="urn:microsoft.com/office/officeart/2005/8/layout/hierarchy6"/>
    <dgm:cxn modelId="{466B7050-F960-FC40-BDE6-7EE274A35C84}" type="presParOf" srcId="{A8EBEEDA-EE0F-C940-8D5A-F8868FA4CBDF}" destId="{01594B92-83A8-D645-85EF-16783E9FEC4C}" srcOrd="1" destOrd="0" presId="urn:microsoft.com/office/officeart/2005/8/layout/hierarchy6"/>
    <dgm:cxn modelId="{658D2CC9-436A-A843-B937-06649804C1F7}" type="presParOf" srcId="{01594B92-83A8-D645-85EF-16783E9FEC4C}" destId="{3D683ABE-91B6-4B44-B346-02D96BBB92F9}" srcOrd="0" destOrd="0" presId="urn:microsoft.com/office/officeart/2005/8/layout/hierarchy6"/>
    <dgm:cxn modelId="{EE35CFE1-5795-6340-9DC7-DABCC8C944ED}" type="presParOf" srcId="{01594B92-83A8-D645-85EF-16783E9FEC4C}" destId="{5B1938EB-269F-8848-B780-C15CB900D1C6}" srcOrd="1" destOrd="0" presId="urn:microsoft.com/office/officeart/2005/8/layout/hierarchy6"/>
    <dgm:cxn modelId="{863804E1-4F1C-7F4A-B802-4AAC1AD42A86}" type="presParOf" srcId="{5B1938EB-269F-8848-B780-C15CB900D1C6}" destId="{8E639C9E-2A94-5A49-A416-F2D177E12313}" srcOrd="0" destOrd="0" presId="urn:microsoft.com/office/officeart/2005/8/layout/hierarchy6"/>
    <dgm:cxn modelId="{464A9F0B-F4B8-6148-9204-A1CF3F92B1BF}" type="presParOf" srcId="{5B1938EB-269F-8848-B780-C15CB900D1C6}" destId="{7239481A-C106-B64A-92D9-1051C84BFA3F}" srcOrd="1" destOrd="0" presId="urn:microsoft.com/office/officeart/2005/8/layout/hierarchy6"/>
    <dgm:cxn modelId="{6C92DF1D-2E72-4A44-856D-F006CC974EF2}" type="presParOf" srcId="{01594B92-83A8-D645-85EF-16783E9FEC4C}" destId="{98494929-F653-C649-BDB6-819D0D110BBB}" srcOrd="2" destOrd="0" presId="urn:microsoft.com/office/officeart/2005/8/layout/hierarchy6"/>
    <dgm:cxn modelId="{F51C3CD8-DE82-FA42-81D9-F0CE294D5FFA}" type="presParOf" srcId="{01594B92-83A8-D645-85EF-16783E9FEC4C}" destId="{5F852D27-B245-7041-AB8B-DE5319965162}" srcOrd="3" destOrd="0" presId="urn:microsoft.com/office/officeart/2005/8/layout/hierarchy6"/>
    <dgm:cxn modelId="{4D6F6914-9774-4044-BAC1-BB08DDE3B6C9}" type="presParOf" srcId="{5F852D27-B245-7041-AB8B-DE5319965162}" destId="{125FF941-0459-C14A-8C0B-C239849D3E0F}" srcOrd="0" destOrd="0" presId="urn:microsoft.com/office/officeart/2005/8/layout/hierarchy6"/>
    <dgm:cxn modelId="{B9731EA3-D9E4-C045-AA52-FAAE34755B9C}" type="presParOf" srcId="{5F852D27-B245-7041-AB8B-DE5319965162}" destId="{DF7551D2-4C81-8145-B6D0-E8170277BE5F}" srcOrd="1" destOrd="0" presId="urn:microsoft.com/office/officeart/2005/8/layout/hierarchy6"/>
    <dgm:cxn modelId="{28062A56-3BDC-2542-8970-AA188EE559F4}" type="presParOf" srcId="{C7F22BB5-A38B-5B42-B092-663A35030E5C}" destId="{B4B99123-FF91-B448-AE83-3ECDFAB5B26F}" srcOrd="2" destOrd="0" presId="urn:microsoft.com/office/officeart/2005/8/layout/hierarchy6"/>
    <dgm:cxn modelId="{5831CCA9-14B0-244E-AC23-14915328D2EB}" type="presParOf" srcId="{C7F22BB5-A38B-5B42-B092-663A35030E5C}" destId="{68A179AB-8986-2B44-89AC-CB1D1CCC3E19}" srcOrd="3" destOrd="0" presId="urn:microsoft.com/office/officeart/2005/8/layout/hierarchy6"/>
    <dgm:cxn modelId="{062FBE0E-EE07-C043-9A5F-3DE87101D497}" type="presParOf" srcId="{68A179AB-8986-2B44-89AC-CB1D1CCC3E19}" destId="{9469DD2B-96C7-6940-BD72-4B7F38A10E3D}" srcOrd="0" destOrd="0" presId="urn:microsoft.com/office/officeart/2005/8/layout/hierarchy6"/>
    <dgm:cxn modelId="{875FE682-AE16-5F48-8094-C24F9FCC1507}" type="presParOf" srcId="{68A179AB-8986-2B44-89AC-CB1D1CCC3E19}" destId="{109FA0E2-00EB-8F46-8536-04E5F1AF00A8}" srcOrd="1" destOrd="0" presId="urn:microsoft.com/office/officeart/2005/8/layout/hierarchy6"/>
    <dgm:cxn modelId="{70C7BD76-2CB9-9247-997B-71947B636B69}" type="presParOf" srcId="{109FA0E2-00EB-8F46-8536-04E5F1AF00A8}" destId="{DB8F0594-BBCE-7349-8D2F-E670C0453719}" srcOrd="0" destOrd="0" presId="urn:microsoft.com/office/officeart/2005/8/layout/hierarchy6"/>
    <dgm:cxn modelId="{94975134-DCF3-9544-9770-52B2FABB96B0}" type="presParOf" srcId="{109FA0E2-00EB-8F46-8536-04E5F1AF00A8}" destId="{0C237B40-4690-C643-8DAA-714ADAF4192B}" srcOrd="1" destOrd="0" presId="urn:microsoft.com/office/officeart/2005/8/layout/hierarchy6"/>
    <dgm:cxn modelId="{D656B5F9-45D1-C846-A7FC-65E55E2A6E52}" type="presParOf" srcId="{0C237B40-4690-C643-8DAA-714ADAF4192B}" destId="{82AA240A-03F7-B04F-86FE-D0C7588C272B}" srcOrd="0" destOrd="0" presId="urn:microsoft.com/office/officeart/2005/8/layout/hierarchy6"/>
    <dgm:cxn modelId="{4C1BC419-AC0D-C04F-922B-5828413F676C}" type="presParOf" srcId="{0C237B40-4690-C643-8DAA-714ADAF4192B}" destId="{AA48B4D5-32C0-A448-8E46-C6287C914909}" srcOrd="1" destOrd="0" presId="urn:microsoft.com/office/officeart/2005/8/layout/hierarchy6"/>
    <dgm:cxn modelId="{57F60D24-1460-764D-A622-0D28F7CAC27C}" type="presParOf" srcId="{109FA0E2-00EB-8F46-8536-04E5F1AF00A8}" destId="{A96CE00F-9B51-6447-8605-8064C2852E55}" srcOrd="2" destOrd="0" presId="urn:microsoft.com/office/officeart/2005/8/layout/hierarchy6"/>
    <dgm:cxn modelId="{4CD8939E-B414-584A-AE36-CE749F243B8A}" type="presParOf" srcId="{109FA0E2-00EB-8F46-8536-04E5F1AF00A8}" destId="{E02A9E90-84A2-454D-AA24-A74E93116314}" srcOrd="3" destOrd="0" presId="urn:microsoft.com/office/officeart/2005/8/layout/hierarchy6"/>
    <dgm:cxn modelId="{C6BB1925-8507-FA45-BCFF-6D3E62929CE3}" type="presParOf" srcId="{E02A9E90-84A2-454D-AA24-A74E93116314}" destId="{280A35EB-A7EE-AC47-A2B6-DB6D920EB770}" srcOrd="0" destOrd="0" presId="urn:microsoft.com/office/officeart/2005/8/layout/hierarchy6"/>
    <dgm:cxn modelId="{DE113D3F-F859-D741-BE4C-86651231B1E3}" type="presParOf" srcId="{E02A9E90-84A2-454D-AA24-A74E93116314}" destId="{C35AB529-A442-D64E-B854-1B28A1EEECC9}" srcOrd="1" destOrd="0" presId="urn:microsoft.com/office/officeart/2005/8/layout/hierarchy6"/>
    <dgm:cxn modelId="{DAA01E80-FA25-7540-8BA7-3A2521D23114}" type="presParOf" srcId="{63FF23D4-32C3-E14D-9CFE-E91C85EBA754}" destId="{09C2A4FA-EAA8-0E45-8568-2F440933C3D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AEAE9-F8F8-0145-881B-30DE57A8FE69}">
      <dsp:nvSpPr>
        <dsp:cNvPr id="0" name=""/>
        <dsp:cNvSpPr/>
      </dsp:nvSpPr>
      <dsp:spPr>
        <a:xfrm>
          <a:off x="3601203" y="2611"/>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Matter</a:t>
          </a:r>
        </a:p>
      </dsp:txBody>
      <dsp:txXfrm>
        <a:off x="3634651" y="36059"/>
        <a:ext cx="1646097" cy="1075099"/>
      </dsp:txXfrm>
    </dsp:sp>
    <dsp:sp modelId="{FB7D3611-64F1-814E-9670-1BA12D04E906}">
      <dsp:nvSpPr>
        <dsp:cNvPr id="0" name=""/>
        <dsp:cNvSpPr/>
      </dsp:nvSpPr>
      <dsp:spPr>
        <a:xfrm>
          <a:off x="2230808" y="1144607"/>
          <a:ext cx="2226891" cy="456798"/>
        </a:xfrm>
        <a:custGeom>
          <a:avLst/>
          <a:gdLst/>
          <a:ahLst/>
          <a:cxnLst/>
          <a:rect l="0" t="0" r="0" b="0"/>
          <a:pathLst>
            <a:path>
              <a:moveTo>
                <a:pt x="2226891" y="0"/>
              </a:moveTo>
              <a:lnTo>
                <a:pt x="2226891" y="228399"/>
              </a:lnTo>
              <a:lnTo>
                <a:pt x="0" y="228399"/>
              </a:lnTo>
              <a:lnTo>
                <a:pt x="0" y="456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E6E1B-65BE-F447-97EF-56B1431CADAC}">
      <dsp:nvSpPr>
        <dsp:cNvPr id="0" name=""/>
        <dsp:cNvSpPr/>
      </dsp:nvSpPr>
      <dsp:spPr>
        <a:xfrm>
          <a:off x="1374312" y="1601405"/>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Pure substances</a:t>
          </a:r>
        </a:p>
      </dsp:txBody>
      <dsp:txXfrm>
        <a:off x="1407760" y="1634853"/>
        <a:ext cx="1646097" cy="1075099"/>
      </dsp:txXfrm>
    </dsp:sp>
    <dsp:sp modelId="{4415AFCE-D253-054E-A9C9-F3B1476F087A}">
      <dsp:nvSpPr>
        <dsp:cNvPr id="0" name=""/>
        <dsp:cNvSpPr/>
      </dsp:nvSpPr>
      <dsp:spPr>
        <a:xfrm>
          <a:off x="1117363" y="2743400"/>
          <a:ext cx="1113445" cy="456798"/>
        </a:xfrm>
        <a:custGeom>
          <a:avLst/>
          <a:gdLst/>
          <a:ahLst/>
          <a:cxnLst/>
          <a:rect l="0" t="0" r="0" b="0"/>
          <a:pathLst>
            <a:path>
              <a:moveTo>
                <a:pt x="1113445" y="0"/>
              </a:moveTo>
              <a:lnTo>
                <a:pt x="1113445" y="228399"/>
              </a:lnTo>
              <a:lnTo>
                <a:pt x="0" y="228399"/>
              </a:lnTo>
              <a:lnTo>
                <a:pt x="0"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A66FF-E4B8-864D-8A08-FDAC630E3EB4}">
      <dsp:nvSpPr>
        <dsp:cNvPr id="0" name=""/>
        <dsp:cNvSpPr/>
      </dsp:nvSpPr>
      <dsp:spPr>
        <a:xfrm>
          <a:off x="260866"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Elements</a:t>
          </a:r>
        </a:p>
      </dsp:txBody>
      <dsp:txXfrm>
        <a:off x="294314" y="3233647"/>
        <a:ext cx="1646097" cy="1075099"/>
      </dsp:txXfrm>
    </dsp:sp>
    <dsp:sp modelId="{7E4137E0-C5A1-E744-A3D6-3987E0E6D303}">
      <dsp:nvSpPr>
        <dsp:cNvPr id="0" name=""/>
        <dsp:cNvSpPr/>
      </dsp:nvSpPr>
      <dsp:spPr>
        <a:xfrm>
          <a:off x="2230808" y="2743400"/>
          <a:ext cx="1113445" cy="456798"/>
        </a:xfrm>
        <a:custGeom>
          <a:avLst/>
          <a:gdLst/>
          <a:ahLst/>
          <a:cxnLst/>
          <a:rect l="0" t="0" r="0" b="0"/>
          <a:pathLst>
            <a:path>
              <a:moveTo>
                <a:pt x="0" y="0"/>
              </a:moveTo>
              <a:lnTo>
                <a:pt x="0" y="228399"/>
              </a:lnTo>
              <a:lnTo>
                <a:pt x="1113445" y="228399"/>
              </a:lnTo>
              <a:lnTo>
                <a:pt x="1113445"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C4C1A-4716-2F48-B9EF-E0027351CB5A}">
      <dsp:nvSpPr>
        <dsp:cNvPr id="0" name=""/>
        <dsp:cNvSpPr/>
      </dsp:nvSpPr>
      <dsp:spPr>
        <a:xfrm>
          <a:off x="2487757"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Compounds</a:t>
          </a:r>
        </a:p>
      </dsp:txBody>
      <dsp:txXfrm>
        <a:off x="2521205" y="3233647"/>
        <a:ext cx="1646097" cy="1075099"/>
      </dsp:txXfrm>
    </dsp:sp>
    <dsp:sp modelId="{3D683ABE-91B6-4B44-B346-02D96BBB92F9}">
      <dsp:nvSpPr>
        <dsp:cNvPr id="0" name=""/>
        <dsp:cNvSpPr/>
      </dsp:nvSpPr>
      <dsp:spPr>
        <a:xfrm>
          <a:off x="2230808" y="4342194"/>
          <a:ext cx="1113445" cy="456798"/>
        </a:xfrm>
        <a:custGeom>
          <a:avLst/>
          <a:gdLst/>
          <a:ahLst/>
          <a:cxnLst/>
          <a:rect l="0" t="0" r="0" b="0"/>
          <a:pathLst>
            <a:path>
              <a:moveTo>
                <a:pt x="1113445" y="0"/>
              </a:moveTo>
              <a:lnTo>
                <a:pt x="1113445" y="228399"/>
              </a:lnTo>
              <a:lnTo>
                <a:pt x="0" y="228399"/>
              </a:lnTo>
              <a:lnTo>
                <a:pt x="0"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39C9E-2A94-5A49-A416-F2D177E12313}">
      <dsp:nvSpPr>
        <dsp:cNvPr id="0" name=""/>
        <dsp:cNvSpPr/>
      </dsp:nvSpPr>
      <dsp:spPr>
        <a:xfrm>
          <a:off x="1374312" y="4798992"/>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a:latin typeface="Times"/>
              <a:cs typeface="Times"/>
            </a:rPr>
            <a:t>?</a:t>
          </a:r>
        </a:p>
      </dsp:txBody>
      <dsp:txXfrm>
        <a:off x="1407760" y="4832440"/>
        <a:ext cx="1646097" cy="1075099"/>
      </dsp:txXfrm>
    </dsp:sp>
    <dsp:sp modelId="{98494929-F653-C649-BDB6-819D0D110BBB}">
      <dsp:nvSpPr>
        <dsp:cNvPr id="0" name=""/>
        <dsp:cNvSpPr/>
      </dsp:nvSpPr>
      <dsp:spPr>
        <a:xfrm>
          <a:off x="3344254" y="4342194"/>
          <a:ext cx="1113445" cy="456798"/>
        </a:xfrm>
        <a:custGeom>
          <a:avLst/>
          <a:gdLst/>
          <a:ahLst/>
          <a:cxnLst/>
          <a:rect l="0" t="0" r="0" b="0"/>
          <a:pathLst>
            <a:path>
              <a:moveTo>
                <a:pt x="0" y="0"/>
              </a:moveTo>
              <a:lnTo>
                <a:pt x="0" y="228399"/>
              </a:lnTo>
              <a:lnTo>
                <a:pt x="1113445" y="228399"/>
              </a:lnTo>
              <a:lnTo>
                <a:pt x="1113445"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5FF941-0459-C14A-8C0B-C239849D3E0F}">
      <dsp:nvSpPr>
        <dsp:cNvPr id="0" name=""/>
        <dsp:cNvSpPr/>
      </dsp:nvSpPr>
      <dsp:spPr>
        <a:xfrm>
          <a:off x="3601203" y="4798992"/>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a:latin typeface="Times"/>
              <a:cs typeface="Times"/>
            </a:rPr>
            <a:t>?</a:t>
          </a:r>
        </a:p>
      </dsp:txBody>
      <dsp:txXfrm>
        <a:off x="3634651" y="4832440"/>
        <a:ext cx="1646097" cy="1075099"/>
      </dsp:txXfrm>
    </dsp:sp>
    <dsp:sp modelId="{B4B99123-FF91-B448-AE83-3ECDFAB5B26F}">
      <dsp:nvSpPr>
        <dsp:cNvPr id="0" name=""/>
        <dsp:cNvSpPr/>
      </dsp:nvSpPr>
      <dsp:spPr>
        <a:xfrm>
          <a:off x="4457699" y="1144607"/>
          <a:ext cx="2226891" cy="456798"/>
        </a:xfrm>
        <a:custGeom>
          <a:avLst/>
          <a:gdLst/>
          <a:ahLst/>
          <a:cxnLst/>
          <a:rect l="0" t="0" r="0" b="0"/>
          <a:pathLst>
            <a:path>
              <a:moveTo>
                <a:pt x="0" y="0"/>
              </a:moveTo>
              <a:lnTo>
                <a:pt x="0" y="228399"/>
              </a:lnTo>
              <a:lnTo>
                <a:pt x="2226891" y="228399"/>
              </a:lnTo>
              <a:lnTo>
                <a:pt x="2226891" y="456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9DD2B-96C7-6940-BD72-4B7F38A10E3D}">
      <dsp:nvSpPr>
        <dsp:cNvPr id="0" name=""/>
        <dsp:cNvSpPr/>
      </dsp:nvSpPr>
      <dsp:spPr>
        <a:xfrm>
          <a:off x="5828094" y="1601405"/>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Mixtures</a:t>
          </a:r>
        </a:p>
      </dsp:txBody>
      <dsp:txXfrm>
        <a:off x="5861542" y="1634853"/>
        <a:ext cx="1646097" cy="1075099"/>
      </dsp:txXfrm>
    </dsp:sp>
    <dsp:sp modelId="{DB8F0594-BBCE-7349-8D2F-E670C0453719}">
      <dsp:nvSpPr>
        <dsp:cNvPr id="0" name=""/>
        <dsp:cNvSpPr/>
      </dsp:nvSpPr>
      <dsp:spPr>
        <a:xfrm>
          <a:off x="5571145" y="2743400"/>
          <a:ext cx="1113445" cy="456798"/>
        </a:xfrm>
        <a:custGeom>
          <a:avLst/>
          <a:gdLst/>
          <a:ahLst/>
          <a:cxnLst/>
          <a:rect l="0" t="0" r="0" b="0"/>
          <a:pathLst>
            <a:path>
              <a:moveTo>
                <a:pt x="1113445" y="0"/>
              </a:moveTo>
              <a:lnTo>
                <a:pt x="1113445" y="228399"/>
              </a:lnTo>
              <a:lnTo>
                <a:pt x="0" y="228399"/>
              </a:lnTo>
              <a:lnTo>
                <a:pt x="0"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A240A-03F7-B04F-86FE-D0C7588C272B}">
      <dsp:nvSpPr>
        <dsp:cNvPr id="0" name=""/>
        <dsp:cNvSpPr/>
      </dsp:nvSpPr>
      <dsp:spPr>
        <a:xfrm>
          <a:off x="4714648"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Homogeneous</a:t>
          </a:r>
        </a:p>
      </dsp:txBody>
      <dsp:txXfrm>
        <a:off x="4748096" y="3233647"/>
        <a:ext cx="1646097" cy="1075099"/>
      </dsp:txXfrm>
    </dsp:sp>
    <dsp:sp modelId="{A96CE00F-9B51-6447-8605-8064C2852E55}">
      <dsp:nvSpPr>
        <dsp:cNvPr id="0" name=""/>
        <dsp:cNvSpPr/>
      </dsp:nvSpPr>
      <dsp:spPr>
        <a:xfrm>
          <a:off x="6684591" y="2743400"/>
          <a:ext cx="1113445" cy="456798"/>
        </a:xfrm>
        <a:custGeom>
          <a:avLst/>
          <a:gdLst/>
          <a:ahLst/>
          <a:cxnLst/>
          <a:rect l="0" t="0" r="0" b="0"/>
          <a:pathLst>
            <a:path>
              <a:moveTo>
                <a:pt x="0" y="0"/>
              </a:moveTo>
              <a:lnTo>
                <a:pt x="0" y="228399"/>
              </a:lnTo>
              <a:lnTo>
                <a:pt x="1113445" y="228399"/>
              </a:lnTo>
              <a:lnTo>
                <a:pt x="1113445"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A35EB-A7EE-AC47-A2B6-DB6D920EB770}">
      <dsp:nvSpPr>
        <dsp:cNvPr id="0" name=""/>
        <dsp:cNvSpPr/>
      </dsp:nvSpPr>
      <dsp:spPr>
        <a:xfrm>
          <a:off x="6941540"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Heterogeneous</a:t>
          </a:r>
        </a:p>
      </dsp:txBody>
      <dsp:txXfrm>
        <a:off x="6974988" y="3233647"/>
        <a:ext cx="1646097" cy="1075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AEAE9-F8F8-0145-881B-30DE57A8FE69}">
      <dsp:nvSpPr>
        <dsp:cNvPr id="0" name=""/>
        <dsp:cNvSpPr/>
      </dsp:nvSpPr>
      <dsp:spPr>
        <a:xfrm>
          <a:off x="3601203" y="2611"/>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Matter</a:t>
          </a:r>
        </a:p>
      </dsp:txBody>
      <dsp:txXfrm>
        <a:off x="3634651" y="36059"/>
        <a:ext cx="1646097" cy="1075099"/>
      </dsp:txXfrm>
    </dsp:sp>
    <dsp:sp modelId="{FB7D3611-64F1-814E-9670-1BA12D04E906}">
      <dsp:nvSpPr>
        <dsp:cNvPr id="0" name=""/>
        <dsp:cNvSpPr/>
      </dsp:nvSpPr>
      <dsp:spPr>
        <a:xfrm>
          <a:off x="2230808" y="1144607"/>
          <a:ext cx="2226891" cy="456798"/>
        </a:xfrm>
        <a:custGeom>
          <a:avLst/>
          <a:gdLst/>
          <a:ahLst/>
          <a:cxnLst/>
          <a:rect l="0" t="0" r="0" b="0"/>
          <a:pathLst>
            <a:path>
              <a:moveTo>
                <a:pt x="2226891" y="0"/>
              </a:moveTo>
              <a:lnTo>
                <a:pt x="2226891" y="228399"/>
              </a:lnTo>
              <a:lnTo>
                <a:pt x="0" y="228399"/>
              </a:lnTo>
              <a:lnTo>
                <a:pt x="0" y="456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E6E1B-65BE-F447-97EF-56B1431CADAC}">
      <dsp:nvSpPr>
        <dsp:cNvPr id="0" name=""/>
        <dsp:cNvSpPr/>
      </dsp:nvSpPr>
      <dsp:spPr>
        <a:xfrm>
          <a:off x="1374312" y="1601405"/>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Pure substances</a:t>
          </a:r>
        </a:p>
      </dsp:txBody>
      <dsp:txXfrm>
        <a:off x="1407760" y="1634853"/>
        <a:ext cx="1646097" cy="1075099"/>
      </dsp:txXfrm>
    </dsp:sp>
    <dsp:sp modelId="{4415AFCE-D253-054E-A9C9-F3B1476F087A}">
      <dsp:nvSpPr>
        <dsp:cNvPr id="0" name=""/>
        <dsp:cNvSpPr/>
      </dsp:nvSpPr>
      <dsp:spPr>
        <a:xfrm>
          <a:off x="1117363" y="2743400"/>
          <a:ext cx="1113445" cy="456798"/>
        </a:xfrm>
        <a:custGeom>
          <a:avLst/>
          <a:gdLst/>
          <a:ahLst/>
          <a:cxnLst/>
          <a:rect l="0" t="0" r="0" b="0"/>
          <a:pathLst>
            <a:path>
              <a:moveTo>
                <a:pt x="1113445" y="0"/>
              </a:moveTo>
              <a:lnTo>
                <a:pt x="1113445" y="228399"/>
              </a:lnTo>
              <a:lnTo>
                <a:pt x="0" y="228399"/>
              </a:lnTo>
              <a:lnTo>
                <a:pt x="0"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A66FF-E4B8-864D-8A08-FDAC630E3EB4}">
      <dsp:nvSpPr>
        <dsp:cNvPr id="0" name=""/>
        <dsp:cNvSpPr/>
      </dsp:nvSpPr>
      <dsp:spPr>
        <a:xfrm>
          <a:off x="260866"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Elements</a:t>
          </a:r>
        </a:p>
      </dsp:txBody>
      <dsp:txXfrm>
        <a:off x="294314" y="3233647"/>
        <a:ext cx="1646097" cy="1075099"/>
      </dsp:txXfrm>
    </dsp:sp>
    <dsp:sp modelId="{7E4137E0-C5A1-E744-A3D6-3987E0E6D303}">
      <dsp:nvSpPr>
        <dsp:cNvPr id="0" name=""/>
        <dsp:cNvSpPr/>
      </dsp:nvSpPr>
      <dsp:spPr>
        <a:xfrm>
          <a:off x="2230808" y="2743400"/>
          <a:ext cx="1113445" cy="456798"/>
        </a:xfrm>
        <a:custGeom>
          <a:avLst/>
          <a:gdLst/>
          <a:ahLst/>
          <a:cxnLst/>
          <a:rect l="0" t="0" r="0" b="0"/>
          <a:pathLst>
            <a:path>
              <a:moveTo>
                <a:pt x="0" y="0"/>
              </a:moveTo>
              <a:lnTo>
                <a:pt x="0" y="228399"/>
              </a:lnTo>
              <a:lnTo>
                <a:pt x="1113445" y="228399"/>
              </a:lnTo>
              <a:lnTo>
                <a:pt x="1113445"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C4C1A-4716-2F48-B9EF-E0027351CB5A}">
      <dsp:nvSpPr>
        <dsp:cNvPr id="0" name=""/>
        <dsp:cNvSpPr/>
      </dsp:nvSpPr>
      <dsp:spPr>
        <a:xfrm>
          <a:off x="2487757"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Compounds</a:t>
          </a:r>
        </a:p>
      </dsp:txBody>
      <dsp:txXfrm>
        <a:off x="2521205" y="3233647"/>
        <a:ext cx="1646097" cy="1075099"/>
      </dsp:txXfrm>
    </dsp:sp>
    <dsp:sp modelId="{3D683ABE-91B6-4B44-B346-02D96BBB92F9}">
      <dsp:nvSpPr>
        <dsp:cNvPr id="0" name=""/>
        <dsp:cNvSpPr/>
      </dsp:nvSpPr>
      <dsp:spPr>
        <a:xfrm>
          <a:off x="2230808" y="4342194"/>
          <a:ext cx="1113445" cy="456798"/>
        </a:xfrm>
        <a:custGeom>
          <a:avLst/>
          <a:gdLst/>
          <a:ahLst/>
          <a:cxnLst/>
          <a:rect l="0" t="0" r="0" b="0"/>
          <a:pathLst>
            <a:path>
              <a:moveTo>
                <a:pt x="1113445" y="0"/>
              </a:moveTo>
              <a:lnTo>
                <a:pt x="1113445" y="228399"/>
              </a:lnTo>
              <a:lnTo>
                <a:pt x="0" y="228399"/>
              </a:lnTo>
              <a:lnTo>
                <a:pt x="0"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39C9E-2A94-5A49-A416-F2D177E12313}">
      <dsp:nvSpPr>
        <dsp:cNvPr id="0" name=""/>
        <dsp:cNvSpPr/>
      </dsp:nvSpPr>
      <dsp:spPr>
        <a:xfrm>
          <a:off x="1374312" y="4798992"/>
          <a:ext cx="1712993" cy="1141995"/>
        </a:xfrm>
        <a:prstGeom prst="roundRect">
          <a:avLst>
            <a:gd name="adj" fmla="val 10000"/>
          </a:avLst>
        </a:prstGeom>
        <a:solidFill>
          <a:srgbClr val="33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bg1"/>
              </a:solidFill>
              <a:latin typeface="Times"/>
              <a:cs typeface="Times"/>
            </a:rPr>
            <a:t>Ionic</a:t>
          </a:r>
        </a:p>
      </dsp:txBody>
      <dsp:txXfrm>
        <a:off x="1407760" y="4832440"/>
        <a:ext cx="1646097" cy="1075099"/>
      </dsp:txXfrm>
    </dsp:sp>
    <dsp:sp modelId="{98494929-F653-C649-BDB6-819D0D110BBB}">
      <dsp:nvSpPr>
        <dsp:cNvPr id="0" name=""/>
        <dsp:cNvSpPr/>
      </dsp:nvSpPr>
      <dsp:spPr>
        <a:xfrm>
          <a:off x="3344254" y="4342194"/>
          <a:ext cx="1113445" cy="456798"/>
        </a:xfrm>
        <a:custGeom>
          <a:avLst/>
          <a:gdLst/>
          <a:ahLst/>
          <a:cxnLst/>
          <a:rect l="0" t="0" r="0" b="0"/>
          <a:pathLst>
            <a:path>
              <a:moveTo>
                <a:pt x="0" y="0"/>
              </a:moveTo>
              <a:lnTo>
                <a:pt x="0" y="228399"/>
              </a:lnTo>
              <a:lnTo>
                <a:pt x="1113445" y="228399"/>
              </a:lnTo>
              <a:lnTo>
                <a:pt x="1113445"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5FF941-0459-C14A-8C0B-C239849D3E0F}">
      <dsp:nvSpPr>
        <dsp:cNvPr id="0" name=""/>
        <dsp:cNvSpPr/>
      </dsp:nvSpPr>
      <dsp:spPr>
        <a:xfrm>
          <a:off x="3601203" y="4798992"/>
          <a:ext cx="1712993" cy="1141995"/>
        </a:xfrm>
        <a:prstGeom prst="roundRect">
          <a:avLst>
            <a:gd name="adj" fmla="val 10000"/>
          </a:avLst>
        </a:prstGeom>
        <a:solidFill>
          <a:srgbClr val="33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bg1"/>
              </a:solidFill>
              <a:latin typeface="Times"/>
              <a:cs typeface="Times"/>
            </a:rPr>
            <a:t>Molecular</a:t>
          </a:r>
        </a:p>
      </dsp:txBody>
      <dsp:txXfrm>
        <a:off x="3634651" y="4832440"/>
        <a:ext cx="1646097" cy="1075099"/>
      </dsp:txXfrm>
    </dsp:sp>
    <dsp:sp modelId="{B4B99123-FF91-B448-AE83-3ECDFAB5B26F}">
      <dsp:nvSpPr>
        <dsp:cNvPr id="0" name=""/>
        <dsp:cNvSpPr/>
      </dsp:nvSpPr>
      <dsp:spPr>
        <a:xfrm>
          <a:off x="4457699" y="1144607"/>
          <a:ext cx="2226891" cy="456798"/>
        </a:xfrm>
        <a:custGeom>
          <a:avLst/>
          <a:gdLst/>
          <a:ahLst/>
          <a:cxnLst/>
          <a:rect l="0" t="0" r="0" b="0"/>
          <a:pathLst>
            <a:path>
              <a:moveTo>
                <a:pt x="0" y="0"/>
              </a:moveTo>
              <a:lnTo>
                <a:pt x="0" y="228399"/>
              </a:lnTo>
              <a:lnTo>
                <a:pt x="2226891" y="228399"/>
              </a:lnTo>
              <a:lnTo>
                <a:pt x="2226891" y="456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9DD2B-96C7-6940-BD72-4B7F38A10E3D}">
      <dsp:nvSpPr>
        <dsp:cNvPr id="0" name=""/>
        <dsp:cNvSpPr/>
      </dsp:nvSpPr>
      <dsp:spPr>
        <a:xfrm>
          <a:off x="5828094" y="1601405"/>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Mixtures</a:t>
          </a:r>
        </a:p>
      </dsp:txBody>
      <dsp:txXfrm>
        <a:off x="5861542" y="1634853"/>
        <a:ext cx="1646097" cy="1075099"/>
      </dsp:txXfrm>
    </dsp:sp>
    <dsp:sp modelId="{DB8F0594-BBCE-7349-8D2F-E670C0453719}">
      <dsp:nvSpPr>
        <dsp:cNvPr id="0" name=""/>
        <dsp:cNvSpPr/>
      </dsp:nvSpPr>
      <dsp:spPr>
        <a:xfrm>
          <a:off x="5571145" y="2743400"/>
          <a:ext cx="1113445" cy="456798"/>
        </a:xfrm>
        <a:custGeom>
          <a:avLst/>
          <a:gdLst/>
          <a:ahLst/>
          <a:cxnLst/>
          <a:rect l="0" t="0" r="0" b="0"/>
          <a:pathLst>
            <a:path>
              <a:moveTo>
                <a:pt x="1113445" y="0"/>
              </a:moveTo>
              <a:lnTo>
                <a:pt x="1113445" y="228399"/>
              </a:lnTo>
              <a:lnTo>
                <a:pt x="0" y="228399"/>
              </a:lnTo>
              <a:lnTo>
                <a:pt x="0"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A240A-03F7-B04F-86FE-D0C7588C272B}">
      <dsp:nvSpPr>
        <dsp:cNvPr id="0" name=""/>
        <dsp:cNvSpPr/>
      </dsp:nvSpPr>
      <dsp:spPr>
        <a:xfrm>
          <a:off x="4714648"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Homogeneous</a:t>
          </a:r>
        </a:p>
      </dsp:txBody>
      <dsp:txXfrm>
        <a:off x="4748096" y="3233647"/>
        <a:ext cx="1646097" cy="1075099"/>
      </dsp:txXfrm>
    </dsp:sp>
    <dsp:sp modelId="{A96CE00F-9B51-6447-8605-8064C2852E55}">
      <dsp:nvSpPr>
        <dsp:cNvPr id="0" name=""/>
        <dsp:cNvSpPr/>
      </dsp:nvSpPr>
      <dsp:spPr>
        <a:xfrm>
          <a:off x="6684591" y="2743400"/>
          <a:ext cx="1113445" cy="456798"/>
        </a:xfrm>
        <a:custGeom>
          <a:avLst/>
          <a:gdLst/>
          <a:ahLst/>
          <a:cxnLst/>
          <a:rect l="0" t="0" r="0" b="0"/>
          <a:pathLst>
            <a:path>
              <a:moveTo>
                <a:pt x="0" y="0"/>
              </a:moveTo>
              <a:lnTo>
                <a:pt x="0" y="228399"/>
              </a:lnTo>
              <a:lnTo>
                <a:pt x="1113445" y="228399"/>
              </a:lnTo>
              <a:lnTo>
                <a:pt x="1113445" y="4567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A35EB-A7EE-AC47-A2B6-DB6D920EB770}">
      <dsp:nvSpPr>
        <dsp:cNvPr id="0" name=""/>
        <dsp:cNvSpPr/>
      </dsp:nvSpPr>
      <dsp:spPr>
        <a:xfrm>
          <a:off x="6941540" y="3200199"/>
          <a:ext cx="1712993" cy="1141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Heterogeneous</a:t>
          </a:r>
        </a:p>
      </dsp:txBody>
      <dsp:txXfrm>
        <a:off x="6974988" y="3233647"/>
        <a:ext cx="1646097" cy="10750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E0A3E3-F468-6B45-8B0A-9A804202394F}" type="datetimeFigureOut">
              <a:rPr lang="en-US" smtClean="0"/>
              <a:pPr/>
              <a:t>11/2/14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48D70D-EEC2-9443-A627-74D0B6E51A03}" type="slidenum">
              <a:rPr lang="en-US" smtClean="0"/>
              <a:pPr/>
              <a:t>‹#›</a:t>
            </a:fld>
            <a:endParaRPr lang="en-US"/>
          </a:p>
        </p:txBody>
      </p:sp>
    </p:spTree>
    <p:extLst>
      <p:ext uri="{BB962C8B-B14F-4D97-AF65-F5344CB8AC3E}">
        <p14:creationId xmlns:p14="http://schemas.microsoft.com/office/powerpoint/2010/main" val="641886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D7BC9-45BB-E64B-8CF6-00A458FE336E}" type="datetimeFigureOut">
              <a:rPr lang="en-US" smtClean="0"/>
              <a:pPr/>
              <a:t>11/2/14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7F746-29CC-654E-8BBE-A11793B5D921}" type="slidenum">
              <a:rPr lang="en-US" smtClean="0"/>
              <a:pPr/>
              <a:t>‹#›</a:t>
            </a:fld>
            <a:endParaRPr lang="en-US"/>
          </a:p>
        </p:txBody>
      </p:sp>
    </p:spTree>
    <p:extLst>
      <p:ext uri="{BB962C8B-B14F-4D97-AF65-F5344CB8AC3E}">
        <p14:creationId xmlns:p14="http://schemas.microsoft.com/office/powerpoint/2010/main" val="22216459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1</a:t>
            </a:fld>
            <a:endParaRPr lang="en-US"/>
          </a:p>
        </p:txBody>
      </p:sp>
    </p:spTree>
    <p:extLst>
      <p:ext uri="{BB962C8B-B14F-4D97-AF65-F5344CB8AC3E}">
        <p14:creationId xmlns:p14="http://schemas.microsoft.com/office/powerpoint/2010/main" val="368092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Summary of class observations from </a:t>
            </a:r>
            <a:r>
              <a:rPr lang="en-US" b="1" u="sng" baseline="0"/>
              <a:t>Sim demonstration – Water Tab</a:t>
            </a:r>
          </a:p>
          <a:p>
            <a:r>
              <a:rPr lang="en-US" b="0" i="1" u="none" baseline="0"/>
              <a:t>Use the 3</a:t>
            </a:r>
            <a:r>
              <a:rPr lang="en-US" b="0" i="1" u="none" baseline="30000"/>
              <a:t>rd</a:t>
            </a:r>
            <a:r>
              <a:rPr lang="en-US" b="0" i="1" u="none" baseline="0"/>
              <a:t> tab of the simulation to show an atomic scale model of salt and sugar before and after dissolving in water, highlighting the structural features listed above, especially the charges and repeat units in solid sodium chloride. Note that you will likely have to repeat the demo more than once to highlight all features. Be sure to show glucose both with and without highlighting, showing that it is composed of many atoms, but these are difficult to tell apart from water without highlighting.</a:t>
            </a:r>
          </a:p>
          <a:p>
            <a:endParaRPr lang="en-US" b="0" i="1" u="none"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a:t>** See facilitation guide for additional sim demo faciliation tips **</a:t>
            </a:r>
            <a:endParaRPr lang="en-US" b="0" i="1"/>
          </a:p>
          <a:p>
            <a:endParaRPr lang="en-US" b="0" i="1" u="none" baseline="0"/>
          </a:p>
        </p:txBody>
      </p:sp>
      <p:sp>
        <p:nvSpPr>
          <p:cNvPr id="4" name="Slide Number Placeholder 3"/>
          <p:cNvSpPr>
            <a:spLocks noGrp="1"/>
          </p:cNvSpPr>
          <p:nvPr>
            <p:ph type="sldNum" sz="quarter" idx="10"/>
          </p:nvPr>
        </p:nvSpPr>
        <p:spPr/>
        <p:txBody>
          <a:bodyPr/>
          <a:lstStyle/>
          <a:p>
            <a:fld id="{D6C7F746-29CC-654E-8BBE-A11793B5D921}" type="slidenum">
              <a:rPr lang="en-US" smtClean="0"/>
              <a:pPr/>
              <a:t>11</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Summarize the observations for dissociation of an ionic compound</a:t>
            </a:r>
          </a:p>
          <a:p>
            <a:endParaRPr lang="en-US" b="1"/>
          </a:p>
          <a:p>
            <a:r>
              <a:rPr lang="en-US" b="1"/>
              <a:t>Key facilitation</a:t>
            </a:r>
            <a:r>
              <a:rPr lang="en-US" b="1" baseline="0"/>
              <a:t> notes:</a:t>
            </a:r>
          </a:p>
          <a:p>
            <a:pPr marL="171450" indent="-171450">
              <a:buFont typeface="Arial"/>
              <a:buChar char="•"/>
            </a:pPr>
            <a:r>
              <a:rPr lang="en-US" b="0" i="0"/>
              <a:t>Remember to add </a:t>
            </a:r>
            <a:r>
              <a:rPr lang="en-US" b="0" i="0" baseline="0"/>
              <a:t>that (aq) stands for aqueous, i.e. dissolved in water, especially if this notation or phase is new to students</a:t>
            </a:r>
          </a:p>
          <a:p>
            <a:pPr marL="171450" indent="-171450">
              <a:buFont typeface="Arial"/>
              <a:buChar char="•"/>
            </a:pPr>
            <a:r>
              <a:rPr lang="en-US" b="0" i="0" baseline="0"/>
              <a:t>Emphasize the repeat units AND the ratio for net neutral charge</a:t>
            </a:r>
          </a:p>
          <a:p>
            <a:pPr marL="171450" indent="-171450">
              <a:buFont typeface="Arial"/>
              <a:buChar char="•"/>
            </a:pPr>
            <a:r>
              <a:rPr lang="en-US" b="0" i="0" baseline="0"/>
              <a:t>Emphasize that NaCl still consists of ions even when written as NaCl(s) – this condensed formula contains embedded information</a:t>
            </a:r>
            <a:endParaRPr lang="en-US" b="1"/>
          </a:p>
        </p:txBody>
      </p:sp>
      <p:sp>
        <p:nvSpPr>
          <p:cNvPr id="4" name="Slide Number Placeholder 3"/>
          <p:cNvSpPr>
            <a:spLocks noGrp="1"/>
          </p:cNvSpPr>
          <p:nvPr>
            <p:ph type="sldNum" sz="quarter" idx="10"/>
          </p:nvPr>
        </p:nvSpPr>
        <p:spPr/>
        <p:txBody>
          <a:bodyPr/>
          <a:lstStyle/>
          <a:p>
            <a:fld id="{D6C7F746-29CC-654E-8BBE-A11793B5D921}" type="slidenum">
              <a:rPr lang="en-US" smtClean="0"/>
              <a:pPr/>
              <a:t>12</a:t>
            </a:fld>
            <a:endParaRPr lang="en-US"/>
          </a:p>
        </p:txBody>
      </p:sp>
    </p:spTree>
    <p:extLst>
      <p:ext uri="{BB962C8B-B14F-4D97-AF65-F5344CB8AC3E}">
        <p14:creationId xmlns:p14="http://schemas.microsoft.com/office/powerpoint/2010/main" val="42179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Key</a:t>
            </a:r>
            <a:r>
              <a:rPr lang="en-US" b="1" baseline="0" dirty="0" smtClean="0"/>
              <a:t> f</a:t>
            </a:r>
            <a:r>
              <a:rPr lang="en-US" b="1" dirty="0" smtClean="0"/>
              <a:t>acilitation</a:t>
            </a:r>
            <a:r>
              <a:rPr lang="en-US" b="1" baseline="0" dirty="0" smtClean="0"/>
              <a:t> points: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dirty="0" smtClean="0"/>
              <a:t>Discuss attraction + repulsion</a:t>
            </a:r>
            <a:r>
              <a:rPr lang="en-US" b="0" baseline="0" dirty="0" smtClean="0"/>
              <a:t> between opposite vs. same charge particles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Talk about the bond between ions resulting from attraction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Highlight that one positive ion is not limited to attracting a single negative ion! This is why we see the repeating lattice of ionic salts.</a:t>
            </a:r>
            <a:endParaRPr lang="en-US" b="0" dirty="0"/>
          </a:p>
          <a:p>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13</a:t>
            </a:fld>
            <a:endParaRPr lang="en-US"/>
          </a:p>
        </p:txBody>
      </p:sp>
    </p:spTree>
    <p:extLst>
      <p:ext uri="{BB962C8B-B14F-4D97-AF65-F5344CB8AC3E}">
        <p14:creationId xmlns:p14="http://schemas.microsoft.com/office/powerpoint/2010/main" val="415655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Goal: </a:t>
            </a:r>
            <a:r>
              <a:rPr lang="en-US" b="0"/>
              <a:t>Relate</a:t>
            </a:r>
            <a:r>
              <a:rPr lang="en-US" b="0" baseline="0"/>
              <a:t> the </a:t>
            </a:r>
            <a:r>
              <a:rPr lang="en-US" b="0"/>
              <a:t>description of conductivity to a context outside</a:t>
            </a:r>
            <a:r>
              <a:rPr lang="en-US" b="0" baseline="0"/>
              <a:t> of the simulation. </a:t>
            </a:r>
            <a:r>
              <a:rPr lang="en-US" b="0" i="1" baseline="0"/>
              <a:t>Note that this question is mostly intended to spark discussion and remind students of the features needed for conductivity, in order to lead into definitions of electrolytes </a:t>
            </a:r>
            <a:endParaRPr lang="en-US" b="0"/>
          </a:p>
          <a:p>
            <a:r>
              <a:rPr lang="en-US" b="1"/>
              <a:t>Correct answer: </a:t>
            </a:r>
            <a:r>
              <a:rPr lang="en-US" b="0"/>
              <a:t>A</a:t>
            </a:r>
          </a:p>
          <a:p>
            <a:r>
              <a:rPr lang="en-US" b="1"/>
              <a:t>Representative</a:t>
            </a:r>
            <a:r>
              <a:rPr lang="en-US" b="1" baseline="0"/>
              <a:t> </a:t>
            </a:r>
            <a:r>
              <a:rPr lang="en-US" b="1"/>
              <a:t>results from pre-general chemistry:</a:t>
            </a:r>
            <a:r>
              <a:rPr lang="en-US" b="0"/>
              <a:t> 45% A</a:t>
            </a:r>
            <a:r>
              <a:rPr lang="en-US" b="0" baseline="0"/>
              <a:t> and 39% B when first asked</a:t>
            </a:r>
          </a:p>
          <a:p>
            <a:r>
              <a:rPr lang="en-US" b="1" baseline="0"/>
              <a:t>Follow-up discussion: </a:t>
            </a:r>
            <a:r>
              <a:rPr lang="en-US" b="0" baseline="0"/>
              <a:t>Students asked if the ions dissociate from each other when sodium chloride melts. We then reviewed the requirements for a material to be conductive, and students were re-polled.</a:t>
            </a:r>
          </a:p>
          <a:p>
            <a:pPr marL="0" marR="0" indent="0" algn="l" defTabSz="457200" rtl="0" eaLnBrk="1" fontAlgn="auto" latinLnBrk="0" hangingPunct="1">
              <a:lnSpc>
                <a:spcPct val="100000"/>
              </a:lnSpc>
              <a:spcBef>
                <a:spcPts val="0"/>
              </a:spcBef>
              <a:spcAft>
                <a:spcPts val="0"/>
              </a:spcAft>
              <a:buClrTx/>
              <a:buSzTx/>
              <a:buFontTx/>
              <a:buNone/>
              <a:tabLst/>
              <a:defRPr/>
            </a:pPr>
            <a:r>
              <a:rPr lang="en-US" b="1"/>
              <a:t>Representative</a:t>
            </a:r>
            <a:r>
              <a:rPr lang="en-US" b="1" baseline="0"/>
              <a:t> </a:t>
            </a:r>
            <a:r>
              <a:rPr lang="en-US" b="1"/>
              <a:t>results from pre-general chemistry on second polling:</a:t>
            </a:r>
            <a:r>
              <a:rPr lang="en-US" b="0"/>
              <a:t> 62% A and 30% B</a:t>
            </a:r>
          </a:p>
          <a:p>
            <a:endParaRPr lang="en-US" b="0" baseline="0"/>
          </a:p>
          <a:p>
            <a:endParaRPr lang="en-US" b="0"/>
          </a:p>
        </p:txBody>
      </p:sp>
      <p:sp>
        <p:nvSpPr>
          <p:cNvPr id="4" name="Slide Number Placeholder 3"/>
          <p:cNvSpPr>
            <a:spLocks noGrp="1"/>
          </p:cNvSpPr>
          <p:nvPr>
            <p:ph type="sldNum" sz="quarter" idx="10"/>
          </p:nvPr>
        </p:nvSpPr>
        <p:spPr/>
        <p:txBody>
          <a:bodyPr/>
          <a:lstStyle/>
          <a:p>
            <a:fld id="{D6C7F746-29CC-654E-8BBE-A11793B5D921}" type="slidenum">
              <a:rPr lang="en-US" smtClean="0"/>
              <a:pPr/>
              <a:t>14</a:t>
            </a:fld>
            <a:endParaRPr lang="en-US"/>
          </a:p>
        </p:txBody>
      </p:sp>
    </p:spTree>
    <p:extLst>
      <p:ext uri="{BB962C8B-B14F-4D97-AF65-F5344CB8AC3E}">
        <p14:creationId xmlns:p14="http://schemas.microsoft.com/office/powerpoint/2010/main" val="332535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D54576-C93F-5D46-A51C-78ADDFCCBE99}" type="slidenum">
              <a:rPr lang="en-US"/>
              <a:pPr/>
              <a:t>15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b="0" i="1"/>
              <a:t>(optional)</a:t>
            </a:r>
            <a:r>
              <a:rPr lang="en-US" b="0" i="1" baseline="0"/>
              <a:t> </a:t>
            </a:r>
            <a:r>
              <a:rPr lang="en-US" b="1" baseline="0"/>
              <a:t>Blank slide for in-class annotation</a:t>
            </a:r>
            <a:endParaRPr 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D54576-C93F-5D46-A51C-78ADDFCCBE99}" type="slidenum">
              <a:rPr lang="en-US"/>
              <a:pPr/>
              <a:t>16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b="1" dirty="0" smtClean="0"/>
              <a:t>Goal:</a:t>
            </a:r>
            <a:r>
              <a:rPr lang="en-US" b="1" baseline="0" dirty="0" smtClean="0"/>
              <a:t> </a:t>
            </a:r>
            <a:r>
              <a:rPr lang="en-US" b="0" dirty="0" smtClean="0"/>
              <a:t>Introduction</a:t>
            </a:r>
            <a:r>
              <a:rPr lang="en-US" b="0" baseline="0" dirty="0" smtClean="0"/>
              <a:t> to new terminology: distinctions between </a:t>
            </a:r>
            <a:r>
              <a:rPr lang="en-US" b="0" i="1" baseline="0" dirty="0" smtClean="0"/>
              <a:t>electrolytes and non-electrolytes</a:t>
            </a:r>
          </a:p>
          <a:p>
            <a:endParaRPr lang="en-US" b="1" baseline="0" dirty="0" smtClean="0"/>
          </a:p>
          <a:p>
            <a:r>
              <a:rPr lang="en-US" b="1" baseline="0" dirty="0" smtClean="0"/>
              <a:t>Additional faciilitation points:</a:t>
            </a:r>
            <a:endParaRPr lang="en-US" b="1" dirty="0" smtClean="0"/>
          </a:p>
          <a:p>
            <a:pPr marL="171450" indent="-171450">
              <a:buFontTx/>
              <a:buChar char="-"/>
            </a:pPr>
            <a:r>
              <a:rPr lang="en-US" dirty="0" smtClean="0"/>
              <a:t>Most molecular compounds are nonelectrolytes</a:t>
            </a:r>
            <a:r>
              <a:rPr lang="en-US" baseline="0" dirty="0" smtClean="0"/>
              <a:t> (could use this to lead into discussions of acids and bases in future!)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Note: </a:t>
            </a:r>
            <a:r>
              <a:rPr lang="en-US" b="0" baseline="0" dirty="0" smtClean="0"/>
              <a:t>The image on the left is actually NaCl dissolving in the simulation, but the ion sizes are still </a:t>
            </a:r>
            <a:r>
              <a:rPr lang="en-US" b="0" i="1" baseline="0" dirty="0" smtClean="0"/>
              <a:t>roughly</a:t>
            </a:r>
            <a:r>
              <a:rPr lang="en-US" b="0" baseline="0" dirty="0" smtClean="0"/>
              <a:t> appropriate, so this allowed students to extend to another ionic solid beyond the NaCl example already discussed.</a:t>
            </a:r>
          </a:p>
          <a:p>
            <a:r>
              <a:rPr lang="en-US" b="1"/>
              <a:t>Correct answer: </a:t>
            </a:r>
            <a:r>
              <a:rPr lang="en-US" b="0"/>
              <a:t>A</a:t>
            </a:r>
          </a:p>
          <a:p>
            <a:r>
              <a:rPr lang="en-US" b="1"/>
              <a:t>Representative</a:t>
            </a:r>
            <a:r>
              <a:rPr lang="en-US" b="1" baseline="0"/>
              <a:t> </a:t>
            </a:r>
            <a:r>
              <a:rPr lang="en-US" b="1"/>
              <a:t>results from pre-general chemistry:</a:t>
            </a:r>
            <a:r>
              <a:rPr lang="en-US" b="0"/>
              <a:t> 91% correct</a:t>
            </a:r>
            <a:endParaRPr lang="en-US" b="1" baseline="0"/>
          </a:p>
          <a:p>
            <a:r>
              <a:rPr lang="en-US" b="1" baseline="0"/>
              <a:t>Follow-up discussion: </a:t>
            </a:r>
            <a:r>
              <a:rPr lang="en-US" b="0" baseline="0"/>
              <a:t>Students were asked to explain what features they used in the pictures to decide on their answer; focus on the before and after, and the presence or absence of charged particles</a:t>
            </a:r>
            <a:endParaRPr lang="en-US" b="0" baseline="0" dirty="0" smtClean="0"/>
          </a:p>
        </p:txBody>
      </p:sp>
      <p:sp>
        <p:nvSpPr>
          <p:cNvPr id="4" name="Slide Number Placeholder 3"/>
          <p:cNvSpPr>
            <a:spLocks noGrp="1"/>
          </p:cNvSpPr>
          <p:nvPr>
            <p:ph type="sldNum" sz="quarter" idx="10"/>
          </p:nvPr>
        </p:nvSpPr>
        <p:spPr/>
        <p:txBody>
          <a:bodyPr/>
          <a:lstStyle/>
          <a:p>
            <a:fld id="{4B7B6C91-3040-436F-B10E-5675A0FDFFF3}" type="slidenum">
              <a:rPr lang="en-US" smtClean="0"/>
              <a:pPr/>
              <a:t>17</a:t>
            </a:fld>
            <a:endParaRPr lang="en-US"/>
          </a:p>
        </p:txBody>
      </p:sp>
    </p:spTree>
    <p:extLst>
      <p:ext uri="{BB962C8B-B14F-4D97-AF65-F5344CB8AC3E}">
        <p14:creationId xmlns:p14="http://schemas.microsoft.com/office/powerpoint/2010/main" val="194901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0BB76903-906D-1B4E-815B-5A8112BDE86A}" type="slidenum">
              <a:rPr lang="en-US"/>
              <a:pPr/>
              <a:t>18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i="1">
                <a:latin typeface="Arial" pitchFamily="8" charset="0"/>
              </a:rPr>
              <a:t>Contrast previous</a:t>
            </a:r>
            <a:r>
              <a:rPr lang="en-US" i="1" baseline="0">
                <a:latin typeface="Arial" pitchFamily="8" charset="0"/>
              </a:rPr>
              <a:t> descriptions of properties of ionic compounds with properties of molecular species; lead into next slide describing covalent bonds</a:t>
            </a:r>
            <a:endParaRPr lang="en-US" i="1">
              <a:latin typeface="Arial" pitchFamily="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Facilitation</a:t>
            </a:r>
            <a:r>
              <a:rPr lang="en-US" b="1" baseline="0"/>
              <a:t> note:</a:t>
            </a:r>
          </a:p>
          <a:p>
            <a:r>
              <a:rPr lang="en-US" b="0" i="1" baseline="0"/>
              <a:t>If desired, can highlight that electrostatic forces are involved in covalent bonds too, in terms of nuclei mutually attracting electrons, but this is not necessary</a:t>
            </a:r>
          </a:p>
        </p:txBody>
      </p:sp>
      <p:sp>
        <p:nvSpPr>
          <p:cNvPr id="4" name="Slide Number Placeholder 3"/>
          <p:cNvSpPr>
            <a:spLocks noGrp="1"/>
          </p:cNvSpPr>
          <p:nvPr>
            <p:ph type="sldNum" sz="quarter" idx="10"/>
          </p:nvPr>
        </p:nvSpPr>
        <p:spPr/>
        <p:txBody>
          <a:bodyPr/>
          <a:lstStyle/>
          <a:p>
            <a:fld id="{D6C7F746-29CC-654E-8BBE-A11793B5D921}" type="slidenum">
              <a:rPr lang="en-US" smtClean="0"/>
              <a:pPr/>
              <a:t>19</a:t>
            </a:fld>
            <a:endParaRPr lang="en-US"/>
          </a:p>
        </p:txBody>
      </p:sp>
    </p:spTree>
    <p:extLst>
      <p:ext uri="{BB962C8B-B14F-4D97-AF65-F5344CB8AC3E}">
        <p14:creationId xmlns:p14="http://schemas.microsoft.com/office/powerpoint/2010/main" val="399969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r>
              <a:rPr lang="en-US" b="0" i="1" baseline="0"/>
              <a:t> This concept question was originally intended as a review question, opening the 2</a:t>
            </a:r>
            <a:r>
              <a:rPr lang="en-US" b="0" i="1" baseline="30000"/>
              <a:t>nd</a:t>
            </a:r>
            <a:r>
              <a:rPr lang="en-US" b="0" i="1" baseline="0"/>
              <a:t> lecture on this topic, however, it could equally be used mid-class.</a:t>
            </a:r>
          </a:p>
          <a:p>
            <a:endParaRPr lang="en-US" b="1" baseline="0"/>
          </a:p>
          <a:p>
            <a:r>
              <a:rPr lang="en-US" b="1"/>
              <a:t>Goal: </a:t>
            </a:r>
            <a:r>
              <a:rPr lang="en-US" b="0"/>
              <a:t>Highlight that ionic solids are not molecular</a:t>
            </a:r>
            <a:r>
              <a:rPr lang="en-US" b="0" baseline="0"/>
              <a:t> in structure (but form lattices) and that they contain charged ions even before they dissociate in water. Relate this back to the observed pre-dissolution and post-dissociation sim images.</a:t>
            </a:r>
            <a:endParaRPr lang="en-US" b="0"/>
          </a:p>
          <a:p>
            <a:r>
              <a:rPr lang="en-US" b="1"/>
              <a:t>Correct answer: </a:t>
            </a:r>
            <a:r>
              <a:rPr lang="en-US" b="0"/>
              <a:t>A</a:t>
            </a:r>
          </a:p>
          <a:p>
            <a:r>
              <a:rPr lang="en-US" b="0" i="1"/>
              <a:t>See</a:t>
            </a:r>
            <a:r>
              <a:rPr lang="en-US" b="0" i="1" baseline="0"/>
              <a:t> next slide for follow-up discussion</a:t>
            </a:r>
            <a:endParaRPr lang="en-US" i="1"/>
          </a:p>
          <a:p>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20</a:t>
            </a:fld>
            <a:endParaRPr lang="en-US"/>
          </a:p>
        </p:txBody>
      </p:sp>
    </p:spTree>
    <p:extLst>
      <p:ext uri="{BB962C8B-B14F-4D97-AF65-F5344CB8AC3E}">
        <p14:creationId xmlns:p14="http://schemas.microsoft.com/office/powerpoint/2010/main" val="152787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Outline</a:t>
            </a:r>
            <a:r>
              <a:rPr lang="en-US" baseline="0"/>
              <a:t> – Connection to previous course content</a:t>
            </a:r>
          </a:p>
          <a:p>
            <a:r>
              <a:rPr lang="en-US" i="1" baseline="0"/>
              <a:t>The previous class topic included the classification of compounds into the categories shown here – this material extends classification to </a:t>
            </a:r>
            <a:r>
              <a:rPr lang="en-US" b="1" i="1" baseline="0"/>
              <a:t>types of compounds</a:t>
            </a:r>
            <a:endParaRPr lang="en-US" b="1" i="1"/>
          </a:p>
        </p:txBody>
      </p:sp>
      <p:sp>
        <p:nvSpPr>
          <p:cNvPr id="4" name="Slide Number Placeholder 3"/>
          <p:cNvSpPr>
            <a:spLocks noGrp="1"/>
          </p:cNvSpPr>
          <p:nvPr>
            <p:ph type="sldNum" sz="quarter" idx="10"/>
          </p:nvPr>
        </p:nvSpPr>
        <p:spPr/>
        <p:txBody>
          <a:bodyPr/>
          <a:lstStyle/>
          <a:p>
            <a:fld id="{D6C7F746-29CC-654E-8BBE-A11793B5D921}" type="slidenum">
              <a:rPr lang="en-US" smtClean="0"/>
              <a:pPr/>
              <a:t>3</a:t>
            </a:fld>
            <a:endParaRPr lang="en-US"/>
          </a:p>
        </p:txBody>
      </p:sp>
    </p:spTree>
    <p:extLst>
      <p:ext uri="{BB962C8B-B14F-4D97-AF65-F5344CB8AC3E}">
        <p14:creationId xmlns:p14="http://schemas.microsoft.com/office/powerpoint/2010/main" val="2025433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Follow-up discussion: </a:t>
            </a:r>
            <a:r>
              <a:rPr lang="en-US" b="0" baseline="0"/>
              <a:t>During this discussion, use the 3</a:t>
            </a:r>
            <a:r>
              <a:rPr lang="en-US" b="0" baseline="30000"/>
              <a:t>rd</a:t>
            </a:r>
            <a:r>
              <a:rPr lang="en-US" b="0" baseline="0"/>
              <a:t> (water) tab of sugar and salt solutions to highlight the structure of solid NaCl. Note that the diagram at the far right may have some ambiguity, since it is not explicitly stated that these do not represent charged ions. </a:t>
            </a:r>
            <a:r>
              <a:rPr lang="en-US" b="0" i="1" baseline="0"/>
              <a:t>Most of the annotations in red are not shown in class, just discussed.</a:t>
            </a:r>
          </a:p>
        </p:txBody>
      </p:sp>
      <p:sp>
        <p:nvSpPr>
          <p:cNvPr id="4" name="Slide Number Placeholder 3"/>
          <p:cNvSpPr>
            <a:spLocks noGrp="1"/>
          </p:cNvSpPr>
          <p:nvPr>
            <p:ph type="sldNum" sz="quarter" idx="10"/>
          </p:nvPr>
        </p:nvSpPr>
        <p:spPr/>
        <p:txBody>
          <a:bodyPr/>
          <a:lstStyle/>
          <a:p>
            <a:fld id="{D6C7F746-29CC-654E-8BBE-A11793B5D921}" type="slidenum">
              <a:rPr lang="en-US" smtClean="0"/>
              <a:pPr/>
              <a:t>21</a:t>
            </a:fld>
            <a:endParaRPr lang="en-US"/>
          </a:p>
        </p:txBody>
      </p:sp>
    </p:spTree>
    <p:extLst>
      <p:ext uri="{BB962C8B-B14F-4D97-AF65-F5344CB8AC3E}">
        <p14:creationId xmlns:p14="http://schemas.microsoft.com/office/powerpoint/2010/main" val="20111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Outline</a:t>
            </a:r>
            <a:r>
              <a:rPr lang="en-US" baseline="0"/>
              <a:t> – Connection to previous course content</a:t>
            </a:r>
          </a:p>
          <a:p>
            <a:r>
              <a:rPr lang="en-US" i="1" baseline="0"/>
              <a:t>The previous class topic included the classification of compounds into the categories shown here – this material extends classification to </a:t>
            </a:r>
            <a:r>
              <a:rPr lang="en-US" b="1" i="1" baseline="0"/>
              <a:t>types of compounds</a:t>
            </a:r>
            <a:endParaRPr lang="en-US" b="1" i="1"/>
          </a:p>
        </p:txBody>
      </p:sp>
      <p:sp>
        <p:nvSpPr>
          <p:cNvPr id="4" name="Slide Number Placeholder 3"/>
          <p:cNvSpPr>
            <a:spLocks noGrp="1"/>
          </p:cNvSpPr>
          <p:nvPr>
            <p:ph type="sldNum" sz="quarter" idx="10"/>
          </p:nvPr>
        </p:nvSpPr>
        <p:spPr/>
        <p:txBody>
          <a:bodyPr/>
          <a:lstStyle/>
          <a:p>
            <a:fld id="{D6C7F746-29CC-654E-8BBE-A11793B5D921}" type="slidenum">
              <a:rPr lang="en-US" smtClean="0"/>
              <a:pPr/>
              <a:t>22</a:t>
            </a:fld>
            <a:endParaRPr lang="en-US"/>
          </a:p>
        </p:txBody>
      </p:sp>
    </p:spTree>
    <p:extLst>
      <p:ext uri="{BB962C8B-B14F-4D97-AF65-F5344CB8AC3E}">
        <p14:creationId xmlns:p14="http://schemas.microsoft.com/office/powerpoint/2010/main" val="3450770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(optional)</a:t>
            </a:r>
            <a:r>
              <a:rPr lang="en-US" b="0" i="1" baseline="0"/>
              <a:t> </a:t>
            </a:r>
            <a:r>
              <a:rPr lang="en-US" b="1" baseline="0"/>
              <a:t>Blank slide for in-class annotation during </a:t>
            </a:r>
            <a:r>
              <a:rPr lang="en-US" b="1" u="sng" baseline="0"/>
              <a:t>Sim demonstration - Micro tab</a:t>
            </a:r>
          </a:p>
          <a:p>
            <a:endParaRPr lang="en-US" b="1" u="sng" baseline="0"/>
          </a:p>
          <a:p>
            <a:r>
              <a:rPr lang="en-US" b="0" i="1" u="none" baseline="0"/>
              <a:t>Sim demo: For each substance, show the substance dissolving in water, and ask students if it will conduct electricity, and the type of bonding in the compound.</a:t>
            </a:r>
            <a:endParaRPr lang="en-US" b="0" i="1" u="none"/>
          </a:p>
        </p:txBody>
      </p:sp>
      <p:sp>
        <p:nvSpPr>
          <p:cNvPr id="4" name="Slide Number Placeholder 3"/>
          <p:cNvSpPr>
            <a:spLocks noGrp="1"/>
          </p:cNvSpPr>
          <p:nvPr>
            <p:ph type="sldNum" sz="quarter" idx="10"/>
          </p:nvPr>
        </p:nvSpPr>
        <p:spPr/>
        <p:txBody>
          <a:bodyPr/>
          <a:lstStyle/>
          <a:p>
            <a:fld id="{D6C7F746-29CC-654E-8BBE-A11793B5D921}" type="slidenum">
              <a:rPr lang="en-US" smtClean="0"/>
              <a:pPr/>
              <a:t>23</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u="none" baseline="0"/>
              <a:t>Summary of observations from demo thus far.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1" u="none"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i="0" u="none" baseline="0"/>
              <a:t>Optional additional facilitation idea:</a:t>
            </a:r>
            <a:endParaRPr lang="en-US" b="0" i="1" u="none"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0" i="1" u="none" baseline="0"/>
              <a:t>Highlight that there are more dissolved ions in solution in the case of CaCl</a:t>
            </a:r>
            <a:r>
              <a:rPr lang="en-US" b="0" i="1" u="none" baseline="-25000"/>
              <a:t>2 </a:t>
            </a:r>
            <a:r>
              <a:rPr lang="en-US" b="0" i="1" u="none" baseline="0"/>
              <a:t>per unit added. Ask students to recall what happened when more sodium chloride was added in the first demo, and connect this to the predicted conductivity of equal units of CaCl</a:t>
            </a:r>
            <a:r>
              <a:rPr lang="en-US" b="0" i="1" u="none" baseline="-25000"/>
              <a:t>2</a:t>
            </a:r>
            <a:r>
              <a:rPr lang="en-US" b="0" i="1" u="none" baseline="0"/>
              <a:t> vs NaCl</a:t>
            </a:r>
            <a:endParaRPr lang="en-US" b="0" i="1" u="none" baseline="-25000"/>
          </a:p>
        </p:txBody>
      </p:sp>
      <p:sp>
        <p:nvSpPr>
          <p:cNvPr id="4" name="Slide Number Placeholder 3"/>
          <p:cNvSpPr>
            <a:spLocks noGrp="1"/>
          </p:cNvSpPr>
          <p:nvPr>
            <p:ph type="sldNum" sz="quarter" idx="10"/>
          </p:nvPr>
        </p:nvSpPr>
        <p:spPr/>
        <p:txBody>
          <a:bodyPr/>
          <a:lstStyle/>
          <a:p>
            <a:fld id="{D6C7F746-29CC-654E-8BBE-A11793B5D921}" type="slidenum">
              <a:rPr lang="en-US" smtClean="0"/>
              <a:pPr/>
              <a:t>24</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Goal:</a:t>
            </a:r>
            <a:r>
              <a:rPr lang="en-US" b="0" baseline="0"/>
              <a:t> Relate the type of bonding in a compound to the dissociation or lack thereof of the atoms/ions in the compound</a:t>
            </a:r>
          </a:p>
          <a:p>
            <a:r>
              <a:rPr lang="en-US" b="1"/>
              <a:t>Correct answer: </a:t>
            </a:r>
            <a:r>
              <a:rPr lang="en-US" b="0"/>
              <a:t>C</a:t>
            </a:r>
          </a:p>
          <a:p>
            <a:r>
              <a:rPr lang="en-US" b="1"/>
              <a:t>Representative</a:t>
            </a:r>
            <a:r>
              <a:rPr lang="en-US" b="1" baseline="0"/>
              <a:t> </a:t>
            </a:r>
            <a:r>
              <a:rPr lang="en-US" b="1"/>
              <a:t>results from pre-general chemistry:</a:t>
            </a:r>
            <a:r>
              <a:rPr lang="en-US" b="0"/>
              <a:t> 69% correct (20% B and 11% A) when used in this</a:t>
            </a:r>
            <a:r>
              <a:rPr lang="en-US" b="0" baseline="0"/>
              <a:t> context</a:t>
            </a:r>
            <a:endParaRPr lang="en-US" b="1" baseline="0"/>
          </a:p>
          <a:p>
            <a:r>
              <a:rPr lang="en-US" b="1" baseline="0"/>
              <a:t>Follow-up discussion: </a:t>
            </a:r>
            <a:r>
              <a:rPr lang="en-US" b="0" baseline="0"/>
              <a:t>Students were asked to explain what features they used in the pictures to decide on their answer and this was used to introduce the topic of polyatomic ions in class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7B6C91-3040-436F-B10E-5675A0FDFFF3}" type="slidenum">
              <a:rPr lang="en-US" smtClean="0"/>
              <a:pPr/>
              <a:t>25</a:t>
            </a:fld>
            <a:endParaRPr lang="en-US"/>
          </a:p>
        </p:txBody>
      </p:sp>
    </p:spTree>
    <p:extLst>
      <p:ext uri="{BB962C8B-B14F-4D97-AF65-F5344CB8AC3E}">
        <p14:creationId xmlns:p14="http://schemas.microsoft.com/office/powerpoint/2010/main" val="1949017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Summary</a:t>
            </a:r>
          </a:p>
          <a:p>
            <a:r>
              <a:rPr lang="en-US" b="0" i="1"/>
              <a:t>O</a:t>
            </a:r>
            <a:r>
              <a:rPr lang="en-US" b="0" i="1" baseline="0"/>
              <a:t>bservations of sodium nitrate added to the chart, and used to introduce the idea of polyatomic ions (next slide)</a:t>
            </a:r>
            <a:endParaRPr lang="en-US" b="0" i="1"/>
          </a:p>
        </p:txBody>
      </p:sp>
      <p:sp>
        <p:nvSpPr>
          <p:cNvPr id="4" name="Slide Number Placeholder 3"/>
          <p:cNvSpPr>
            <a:spLocks noGrp="1"/>
          </p:cNvSpPr>
          <p:nvPr>
            <p:ph type="sldNum" sz="quarter" idx="10"/>
          </p:nvPr>
        </p:nvSpPr>
        <p:spPr/>
        <p:txBody>
          <a:bodyPr/>
          <a:lstStyle/>
          <a:p>
            <a:fld id="{D6C7F746-29CC-654E-8BBE-A11793B5D921}" type="slidenum">
              <a:rPr lang="en-US" smtClean="0"/>
              <a:pPr/>
              <a:t>26</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Sequential</a:t>
            </a:r>
            <a:r>
              <a:rPr lang="en-US" b="0" baseline="0"/>
              <a:t> summary slide comparing properties of ionic and molecular compounds (1 of 5)</a:t>
            </a:r>
            <a:endParaRPr lang="en-US" b="0"/>
          </a:p>
        </p:txBody>
      </p:sp>
      <p:sp>
        <p:nvSpPr>
          <p:cNvPr id="4" name="Slide Number Placeholder 3"/>
          <p:cNvSpPr>
            <a:spLocks noGrp="1"/>
          </p:cNvSpPr>
          <p:nvPr>
            <p:ph type="sldNum" sz="quarter" idx="10"/>
          </p:nvPr>
        </p:nvSpPr>
        <p:spPr/>
        <p:txBody>
          <a:bodyPr/>
          <a:lstStyle/>
          <a:p>
            <a:fld id="{D6C7F746-29CC-654E-8BBE-A11793B5D921}" type="slidenum">
              <a:rPr lang="en-US" smtClean="0"/>
              <a:pPr/>
              <a:t>28</a:t>
            </a:fld>
            <a:endParaRPr lang="en-US"/>
          </a:p>
        </p:txBody>
      </p:sp>
    </p:spTree>
    <p:extLst>
      <p:ext uri="{BB962C8B-B14F-4D97-AF65-F5344CB8AC3E}">
        <p14:creationId xmlns:p14="http://schemas.microsoft.com/office/powerpoint/2010/main" val="541850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Sequential</a:t>
            </a:r>
            <a:r>
              <a:rPr lang="en-US" b="0" baseline="0"/>
              <a:t> summary slide comparing properties of ionic and molecular compounds (2 of 5)</a:t>
            </a:r>
            <a:endParaRPr lang="en-US" b="0"/>
          </a:p>
        </p:txBody>
      </p:sp>
      <p:sp>
        <p:nvSpPr>
          <p:cNvPr id="4" name="Slide Number Placeholder 3"/>
          <p:cNvSpPr>
            <a:spLocks noGrp="1"/>
          </p:cNvSpPr>
          <p:nvPr>
            <p:ph type="sldNum" sz="quarter" idx="10"/>
          </p:nvPr>
        </p:nvSpPr>
        <p:spPr/>
        <p:txBody>
          <a:bodyPr/>
          <a:lstStyle/>
          <a:p>
            <a:fld id="{D6C7F746-29CC-654E-8BBE-A11793B5D921}" type="slidenum">
              <a:rPr lang="en-US" smtClean="0"/>
              <a:pPr/>
              <a:t>29</a:t>
            </a:fld>
            <a:endParaRPr lang="en-US"/>
          </a:p>
        </p:txBody>
      </p:sp>
    </p:spTree>
    <p:extLst>
      <p:ext uri="{BB962C8B-B14F-4D97-AF65-F5344CB8AC3E}">
        <p14:creationId xmlns:p14="http://schemas.microsoft.com/office/powerpoint/2010/main" val="541850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Sequential</a:t>
            </a:r>
            <a:r>
              <a:rPr lang="en-US" b="0" baseline="0"/>
              <a:t> summary slide comparing properties of ionic and molecular compounds (3 of 5)</a:t>
            </a:r>
            <a:endParaRPr lang="en-US" b="0"/>
          </a:p>
        </p:txBody>
      </p:sp>
      <p:sp>
        <p:nvSpPr>
          <p:cNvPr id="4" name="Slide Number Placeholder 3"/>
          <p:cNvSpPr>
            <a:spLocks noGrp="1"/>
          </p:cNvSpPr>
          <p:nvPr>
            <p:ph type="sldNum" sz="quarter" idx="10"/>
          </p:nvPr>
        </p:nvSpPr>
        <p:spPr/>
        <p:txBody>
          <a:bodyPr/>
          <a:lstStyle/>
          <a:p>
            <a:fld id="{D6C7F746-29CC-654E-8BBE-A11793B5D921}" type="slidenum">
              <a:rPr lang="en-US" smtClean="0"/>
              <a:pPr/>
              <a:t>30</a:t>
            </a:fld>
            <a:endParaRPr lang="en-US"/>
          </a:p>
        </p:txBody>
      </p:sp>
    </p:spTree>
    <p:extLst>
      <p:ext uri="{BB962C8B-B14F-4D97-AF65-F5344CB8AC3E}">
        <p14:creationId xmlns:p14="http://schemas.microsoft.com/office/powerpoint/2010/main" val="541850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Sequential</a:t>
            </a:r>
            <a:r>
              <a:rPr lang="en-US" b="0" baseline="0"/>
              <a:t> summary slide comparing properties of ionic and molecular compounds (4 of 5)</a:t>
            </a:r>
            <a:endParaRPr lang="en-US" b="0"/>
          </a:p>
        </p:txBody>
      </p:sp>
      <p:sp>
        <p:nvSpPr>
          <p:cNvPr id="4" name="Slide Number Placeholder 3"/>
          <p:cNvSpPr>
            <a:spLocks noGrp="1"/>
          </p:cNvSpPr>
          <p:nvPr>
            <p:ph type="sldNum" sz="quarter" idx="10"/>
          </p:nvPr>
        </p:nvSpPr>
        <p:spPr/>
        <p:txBody>
          <a:bodyPr/>
          <a:lstStyle/>
          <a:p>
            <a:fld id="{D6C7F746-29CC-654E-8BBE-A11793B5D921}" type="slidenum">
              <a:rPr lang="en-US" smtClean="0"/>
              <a:pPr/>
              <a:t>31</a:t>
            </a:fld>
            <a:endParaRPr lang="en-US"/>
          </a:p>
        </p:txBody>
      </p:sp>
    </p:spTree>
    <p:extLst>
      <p:ext uri="{BB962C8B-B14F-4D97-AF65-F5344CB8AC3E}">
        <p14:creationId xmlns:p14="http://schemas.microsoft.com/office/powerpoint/2010/main" val="54185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Outline</a:t>
            </a:r>
            <a:r>
              <a:rPr lang="en-US" baseline="0"/>
              <a:t> </a:t>
            </a:r>
            <a:r>
              <a:rPr lang="en-US" i="1" baseline="0"/>
              <a:t>- </a:t>
            </a:r>
            <a:r>
              <a:rPr lang="en-US" i="1"/>
              <a:t>Key questions we</a:t>
            </a:r>
            <a:r>
              <a:rPr lang="en-US" i="1" baseline="0"/>
              <a:t> will be seeking to answer in these next two lectures</a:t>
            </a:r>
            <a:endParaRPr lang="en-US" i="1"/>
          </a:p>
        </p:txBody>
      </p:sp>
      <p:sp>
        <p:nvSpPr>
          <p:cNvPr id="4" name="Slide Number Placeholder 3"/>
          <p:cNvSpPr>
            <a:spLocks noGrp="1"/>
          </p:cNvSpPr>
          <p:nvPr>
            <p:ph type="sldNum" sz="quarter" idx="10"/>
          </p:nvPr>
        </p:nvSpPr>
        <p:spPr/>
        <p:txBody>
          <a:bodyPr/>
          <a:lstStyle/>
          <a:p>
            <a:fld id="{D6C7F746-29CC-654E-8BBE-A11793B5D921}" type="slidenum">
              <a:rPr lang="en-US" smtClean="0"/>
              <a:pPr/>
              <a:t>4</a:t>
            </a:fld>
            <a:endParaRPr lang="en-US"/>
          </a:p>
        </p:txBody>
      </p:sp>
    </p:spTree>
    <p:extLst>
      <p:ext uri="{BB962C8B-B14F-4D97-AF65-F5344CB8AC3E}">
        <p14:creationId xmlns:p14="http://schemas.microsoft.com/office/powerpoint/2010/main" val="3642469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RECALL</a:t>
            </a:r>
            <a:r>
              <a:rPr lang="en-US"/>
              <a:t>:</a:t>
            </a:r>
            <a:r>
              <a:rPr lang="en-US" baseline="0"/>
              <a:t> </a:t>
            </a:r>
            <a:r>
              <a:rPr lang="en-US" i="1" baseline="0"/>
              <a:t>We have answered the top question, but have yet to discuss the 2</a:t>
            </a:r>
            <a:r>
              <a:rPr lang="en-US" i="1" baseline="30000"/>
              <a:t>nd</a:t>
            </a:r>
            <a:r>
              <a:rPr lang="en-US" i="1" baseline="0"/>
              <a:t> question</a:t>
            </a:r>
            <a:endParaRPr lang="en-US" i="1"/>
          </a:p>
        </p:txBody>
      </p:sp>
      <p:sp>
        <p:nvSpPr>
          <p:cNvPr id="4" name="Slide Number Placeholder 3"/>
          <p:cNvSpPr>
            <a:spLocks noGrp="1"/>
          </p:cNvSpPr>
          <p:nvPr>
            <p:ph type="sldNum" sz="quarter" idx="10"/>
          </p:nvPr>
        </p:nvSpPr>
        <p:spPr/>
        <p:txBody>
          <a:bodyPr/>
          <a:lstStyle/>
          <a:p>
            <a:fld id="{D6C7F746-29CC-654E-8BBE-A11793B5D921}" type="slidenum">
              <a:rPr lang="en-US" smtClean="0"/>
              <a:pPr/>
              <a:t>32</a:t>
            </a:fld>
            <a:endParaRPr lang="en-US"/>
          </a:p>
        </p:txBody>
      </p:sp>
    </p:spTree>
    <p:extLst>
      <p:ext uri="{BB962C8B-B14F-4D97-AF65-F5344CB8AC3E}">
        <p14:creationId xmlns:p14="http://schemas.microsoft.com/office/powerpoint/2010/main" val="2905213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classification</a:t>
            </a:r>
            <a:r>
              <a:rPr lang="en-US" baseline="0"/>
              <a:t> of elements into metal and non-metal using the </a:t>
            </a:r>
            <a:r>
              <a:rPr lang="en-US"/>
              <a:t>Periodic table from the</a:t>
            </a:r>
            <a:r>
              <a:rPr lang="en-US" baseline="0"/>
              <a:t> simulation highlighting metals vs. non-metals. </a:t>
            </a:r>
          </a:p>
          <a:p>
            <a:endParaRPr lang="en-US" baseline="0"/>
          </a:p>
          <a:p>
            <a:r>
              <a:rPr lang="en-US" i="1" baseline="0"/>
              <a:t>Note that metalloids are not distinguished, but none of the compounds in the simulation (or typically of introductory chemistry) fall in this category.</a:t>
            </a:r>
            <a:endParaRPr lang="en-US" i="1"/>
          </a:p>
        </p:txBody>
      </p:sp>
      <p:sp>
        <p:nvSpPr>
          <p:cNvPr id="4" name="Slide Number Placeholder 3"/>
          <p:cNvSpPr>
            <a:spLocks noGrp="1"/>
          </p:cNvSpPr>
          <p:nvPr>
            <p:ph type="sldNum" sz="quarter" idx="10"/>
          </p:nvPr>
        </p:nvSpPr>
        <p:spPr/>
        <p:txBody>
          <a:bodyPr/>
          <a:lstStyle/>
          <a:p>
            <a:fld id="{D6C7F746-29CC-654E-8BBE-A11793B5D921}" type="slidenum">
              <a:rPr lang="en-US" smtClean="0"/>
              <a:pPr/>
              <a:t>33</a:t>
            </a:fld>
            <a:endParaRPr lang="en-US"/>
          </a:p>
        </p:txBody>
      </p:sp>
    </p:spTree>
    <p:extLst>
      <p:ext uri="{BB962C8B-B14F-4D97-AF65-F5344CB8AC3E}">
        <p14:creationId xmlns:p14="http://schemas.microsoft.com/office/powerpoint/2010/main" val="2270964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D6C7F746-29CC-654E-8BBE-A11793B5D921}" type="slidenum">
              <a:rPr lang="en-US" smtClean="0"/>
              <a:pPr/>
              <a:t>34</a:t>
            </a:fld>
            <a:endParaRPr lang="en-US"/>
          </a:p>
        </p:txBody>
      </p:sp>
    </p:spTree>
    <p:extLst>
      <p:ext uri="{BB962C8B-B14F-4D97-AF65-F5344CB8AC3E}">
        <p14:creationId xmlns:p14="http://schemas.microsoft.com/office/powerpoint/2010/main" val="1869182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(optional)</a:t>
            </a:r>
            <a:r>
              <a:rPr lang="en-US" b="0" i="1" baseline="0"/>
              <a:t> Alternate </a:t>
            </a:r>
            <a:r>
              <a:rPr lang="en-US" b="1" baseline="0"/>
              <a:t>Blank slide for in-class annotation during </a:t>
            </a:r>
            <a:r>
              <a:rPr lang="en-US" b="1" u="sng" baseline="0"/>
              <a:t>Sim demonstration - Micro tab </a:t>
            </a:r>
            <a:endParaRPr lang="en-US" b="0" u="none" baseline="0"/>
          </a:p>
          <a:p>
            <a:r>
              <a:rPr lang="en-US" b="0" u="none" baseline="0"/>
              <a:t>This slide also includes the final column regarding component elements, so you could compare all properties at the outset.</a:t>
            </a:r>
            <a:endParaRPr lang="en-US" b="1" u="sng" baseline="0"/>
          </a:p>
        </p:txBody>
      </p:sp>
      <p:sp>
        <p:nvSpPr>
          <p:cNvPr id="4" name="Slide Number Placeholder 3"/>
          <p:cNvSpPr>
            <a:spLocks noGrp="1"/>
          </p:cNvSpPr>
          <p:nvPr>
            <p:ph type="sldNum" sz="quarter" idx="10"/>
          </p:nvPr>
        </p:nvSpPr>
        <p:spPr/>
        <p:txBody>
          <a:bodyPr/>
          <a:lstStyle/>
          <a:p>
            <a:fld id="{D6C7F746-29CC-654E-8BBE-A11793B5D921}" type="slidenum">
              <a:rPr lang="en-US" smtClean="0"/>
              <a:pPr/>
              <a:t>35</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Final</a:t>
            </a:r>
            <a:r>
              <a:rPr lang="en-US" b="1" baseline="0"/>
              <a:t> </a:t>
            </a:r>
            <a:r>
              <a:rPr lang="en-US" b="1"/>
              <a:t>summary</a:t>
            </a:r>
            <a:r>
              <a:rPr lang="en-US" b="1" baseline="0"/>
              <a:t> chart of compounds in simulation, including the metal/non-metal nature of the elements</a:t>
            </a:r>
            <a:endParaRPr lang="en-US" b="1"/>
          </a:p>
        </p:txBody>
      </p:sp>
      <p:sp>
        <p:nvSpPr>
          <p:cNvPr id="4" name="Slide Number Placeholder 3"/>
          <p:cNvSpPr>
            <a:spLocks noGrp="1"/>
          </p:cNvSpPr>
          <p:nvPr>
            <p:ph type="sldNum" sz="quarter" idx="10"/>
          </p:nvPr>
        </p:nvSpPr>
        <p:spPr/>
        <p:txBody>
          <a:bodyPr/>
          <a:lstStyle/>
          <a:p>
            <a:fld id="{D6C7F746-29CC-654E-8BBE-A11793B5D921}" type="slidenum">
              <a:rPr lang="en-US" smtClean="0"/>
              <a:pPr/>
              <a:t>36</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t>Sequential</a:t>
            </a:r>
            <a:r>
              <a:rPr lang="en-US" b="0" baseline="0"/>
              <a:t> summary slide comparing properties of ionic and molecular compounds (5 of 5)</a:t>
            </a:r>
            <a:endParaRPr lang="en-US" b="0"/>
          </a:p>
        </p:txBody>
      </p:sp>
      <p:sp>
        <p:nvSpPr>
          <p:cNvPr id="4" name="Slide Number Placeholder 3"/>
          <p:cNvSpPr>
            <a:spLocks noGrp="1"/>
          </p:cNvSpPr>
          <p:nvPr>
            <p:ph type="sldNum" sz="quarter" idx="10"/>
          </p:nvPr>
        </p:nvSpPr>
        <p:spPr/>
        <p:txBody>
          <a:bodyPr/>
          <a:lstStyle/>
          <a:p>
            <a:fld id="{D6C7F746-29CC-654E-8BBE-A11793B5D921}" type="slidenum">
              <a:rPr lang="en-US" smtClean="0"/>
              <a:pPr/>
              <a:t>37</a:t>
            </a:fld>
            <a:endParaRPr lang="en-US"/>
          </a:p>
        </p:txBody>
      </p:sp>
    </p:spTree>
    <p:extLst>
      <p:ext uri="{BB962C8B-B14F-4D97-AF65-F5344CB8AC3E}">
        <p14:creationId xmlns:p14="http://schemas.microsoft.com/office/powerpoint/2010/main" val="541850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38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b="1"/>
              <a:t>Pre-question</a:t>
            </a:r>
            <a:r>
              <a:rPr lang="en-US" b="1" baseline="0"/>
              <a:t> sim demo</a:t>
            </a:r>
            <a:r>
              <a:rPr lang="en-US" b="1"/>
              <a:t>: </a:t>
            </a:r>
            <a:r>
              <a:rPr lang="en-US" b="0"/>
              <a:t>After introducing</a:t>
            </a:r>
            <a:r>
              <a:rPr lang="en-US" b="0" baseline="0"/>
              <a:t> metals and non-metals in the periodic table, use the periodic table feature of the sim sim to show the elements in various compounds</a:t>
            </a:r>
            <a:endParaRPr lang="en-US" b="0"/>
          </a:p>
          <a:p>
            <a:r>
              <a:rPr lang="en-US" b="1"/>
              <a:t>Correct answer: </a:t>
            </a:r>
            <a:r>
              <a:rPr lang="en-US" b="0"/>
              <a:t>E</a:t>
            </a:r>
          </a:p>
          <a:p>
            <a:r>
              <a:rPr lang="en-US" b="1"/>
              <a:t>Representative</a:t>
            </a:r>
            <a:r>
              <a:rPr lang="en-US" b="1" baseline="0"/>
              <a:t> </a:t>
            </a:r>
            <a:r>
              <a:rPr lang="en-US" b="1"/>
              <a:t>results from pre-general chemistry: </a:t>
            </a:r>
            <a:r>
              <a:rPr lang="en-US" b="0"/>
              <a:t>83% correct</a:t>
            </a:r>
            <a:endParaRPr lang="en-US" b="0" baseline="0"/>
          </a:p>
          <a:p>
            <a:endParaRPr lang="en-US" dirty="0"/>
          </a:p>
          <a:p>
            <a:pPr defTabSz="864931" fontAlgn="base">
              <a:spcBef>
                <a:spcPct val="30000"/>
              </a:spcBef>
              <a:spcAft>
                <a:spcPct val="0"/>
              </a:spcAft>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39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i="1" dirty="0"/>
              <a:t>Follow-up</a:t>
            </a:r>
            <a:r>
              <a:rPr lang="en-US" i="1" baseline="0" dirty="0"/>
              <a:t> discussion slide for previous clicker Q, using the periodic table representation shown in the simulation.</a:t>
            </a:r>
            <a:endParaRPr lang="en-US" i="1" dirty="0"/>
          </a:p>
          <a:p>
            <a:pPr defTabSz="864931" fontAlgn="base">
              <a:spcBef>
                <a:spcPct val="3000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a:t>(optional)</a:t>
            </a:r>
            <a:r>
              <a:rPr lang="en-US" b="0" i="1" baseline="0"/>
              <a:t> </a:t>
            </a:r>
            <a:r>
              <a:rPr lang="en-US" b="1" baseline="0"/>
              <a:t>Blank slide for in-class annotation of </a:t>
            </a:r>
            <a:r>
              <a:rPr lang="en-US" b="1" i="0" u="sng"/>
              <a:t>Sim demonstration</a:t>
            </a:r>
            <a:r>
              <a:rPr lang="en-US" b="1" i="0" u="sng" baseline="0"/>
              <a:t> – Macro tab</a:t>
            </a: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a:t>** See next slide and facilitation guide for sim demo details and faciliation tips **</a:t>
            </a:r>
            <a:endParaRPr lang="en-US" b="0" i="1"/>
          </a:p>
        </p:txBody>
      </p:sp>
      <p:sp>
        <p:nvSpPr>
          <p:cNvPr id="4" name="Slide Number Placeholder 3"/>
          <p:cNvSpPr>
            <a:spLocks noGrp="1"/>
          </p:cNvSpPr>
          <p:nvPr>
            <p:ph type="sldNum" sz="quarter" idx="10"/>
          </p:nvPr>
        </p:nvSpPr>
        <p:spPr/>
        <p:txBody>
          <a:bodyPr/>
          <a:lstStyle/>
          <a:p>
            <a:fld id="{D6C7F746-29CC-654E-8BBE-A11793B5D921}" type="slidenum">
              <a:rPr lang="en-US" smtClean="0"/>
              <a:pPr/>
              <a:t>5</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a:t>Summary slide of class</a:t>
            </a:r>
            <a:r>
              <a:rPr lang="en-US" b="1" baseline="0"/>
              <a:t> </a:t>
            </a:r>
            <a:r>
              <a:rPr lang="en-US" b="1"/>
              <a:t>observations</a:t>
            </a:r>
            <a:r>
              <a:rPr lang="en-US" b="1" baseline="0"/>
              <a:t> from</a:t>
            </a:r>
            <a:r>
              <a:rPr lang="en-US" b="1"/>
              <a:t> </a:t>
            </a:r>
            <a:r>
              <a:rPr lang="en-US" b="1" i="0" u="sng"/>
              <a:t>Sim demonstration</a:t>
            </a:r>
            <a:r>
              <a:rPr lang="en-US" b="1" i="0" u="sng" baseline="0"/>
              <a:t> – Macro tab</a:t>
            </a:r>
          </a:p>
          <a:p>
            <a:pPr marL="0" indent="0">
              <a:buFontTx/>
              <a:buNone/>
            </a:pPr>
            <a:endParaRPr lang="en-US" b="1" i="0" u="sng" baseline="0"/>
          </a:p>
          <a:p>
            <a:pPr marL="0" indent="0">
              <a:buFontTx/>
              <a:buNone/>
            </a:pPr>
            <a:r>
              <a:rPr lang="en-US" b="1" i="0" u="none" baseline="0"/>
              <a:t>Key features of sim demo (concentration graph closed):</a:t>
            </a:r>
          </a:p>
          <a:p>
            <a:pPr marL="171450" indent="-171450">
              <a:buFontTx/>
              <a:buChar char="-"/>
            </a:pPr>
            <a:r>
              <a:rPr lang="en-US" b="0" i="0" u="none" baseline="0"/>
              <a:t>Start by orienting students to features, including water faucets (so that they are aware that water can be added or the beaker contents drained)</a:t>
            </a:r>
          </a:p>
          <a:p>
            <a:pPr marL="171450" indent="-171450">
              <a:buFontTx/>
              <a:buChar char="-"/>
            </a:pPr>
            <a:r>
              <a:rPr lang="en-US" b="0" i="0" u="none" baseline="0"/>
              <a:t>Place the conductivity meter in solution and experiment with different solutions, making sure to test water by itself before adding any solutes</a:t>
            </a:r>
          </a:p>
          <a:p>
            <a:pPr marL="171450" indent="-171450">
              <a:buFontTx/>
              <a:buChar char="-"/>
            </a:pPr>
            <a:r>
              <a:rPr lang="en-US" b="0" i="0" u="none" baseline="0"/>
              <a:t>Prompt students to suggest ways of making the light brighter or dimmer once solutes are added</a:t>
            </a:r>
          </a:p>
          <a:p>
            <a:pPr marL="171450" indent="-171450">
              <a:buFontTx/>
              <a:buChar char="-"/>
            </a:pPr>
            <a:r>
              <a:rPr lang="en-US" b="0" i="0" u="none" baseline="0"/>
              <a:t>Try mixing solutes</a:t>
            </a:r>
          </a:p>
          <a:p>
            <a:pPr marL="171450" indent="-171450">
              <a:buFontTx/>
              <a:buChar char="-"/>
            </a:pPr>
            <a:r>
              <a:rPr lang="en-US" b="0" i="0" u="none" baseline="0"/>
              <a:t>Make sure to highlight that solid salt is not conductive, possibly by placing the conductivity meter at the very bottom of the container, and then evaporating a salt solution to dryness</a:t>
            </a:r>
          </a:p>
          <a:p>
            <a:pPr marL="0" indent="0">
              <a:buFontTx/>
              <a:buNone/>
            </a:pPr>
            <a:endParaRPr lang="en-US" b="1" i="1" u="none"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a:t>** See facilitation guide for additional sim demo faciliation tips **</a:t>
            </a:r>
            <a:endParaRPr lang="en-US" b="0" i="1"/>
          </a:p>
          <a:p>
            <a:pPr marL="0" indent="0">
              <a:buFontTx/>
              <a:buNone/>
            </a:pPr>
            <a:endParaRPr lang="en-US" b="1" i="1" u="none"/>
          </a:p>
        </p:txBody>
      </p:sp>
      <p:sp>
        <p:nvSpPr>
          <p:cNvPr id="4" name="Slide Number Placeholder 3"/>
          <p:cNvSpPr>
            <a:spLocks noGrp="1"/>
          </p:cNvSpPr>
          <p:nvPr>
            <p:ph type="sldNum" sz="quarter" idx="10"/>
          </p:nvPr>
        </p:nvSpPr>
        <p:spPr/>
        <p:txBody>
          <a:bodyPr/>
          <a:lstStyle/>
          <a:p>
            <a:fld id="{D6C7F746-29CC-654E-8BBE-A11793B5D921}" type="slidenum">
              <a:rPr lang="en-US" smtClean="0"/>
              <a:pPr/>
              <a:t>6</a:t>
            </a:fld>
            <a:endParaRPr lang="en-US"/>
          </a:p>
        </p:txBody>
      </p:sp>
    </p:spTree>
    <p:extLst>
      <p:ext uri="{BB962C8B-B14F-4D97-AF65-F5344CB8AC3E}">
        <p14:creationId xmlns:p14="http://schemas.microsoft.com/office/powerpoint/2010/main" val="217315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7</a:t>
            </a:fld>
            <a:endParaRPr lang="en-US"/>
          </a:p>
        </p:txBody>
      </p:sp>
    </p:spTree>
    <p:extLst>
      <p:ext uri="{BB962C8B-B14F-4D97-AF65-F5344CB8AC3E}">
        <p14:creationId xmlns:p14="http://schemas.microsoft.com/office/powerpoint/2010/main" val="343733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a:t>Explain properties needed for conductivity, as a lead in to seeing what students might propose as models that explain the conductivity of salt solutions</a:t>
            </a:r>
          </a:p>
          <a:p>
            <a:endParaRPr lang="en-US" baseline="0"/>
          </a:p>
          <a:p>
            <a:r>
              <a:rPr lang="en-US" i="1" baseline="0"/>
              <a:t>Key facilitation questions and discussion ideas:</a:t>
            </a:r>
          </a:p>
          <a:p>
            <a:pPr marL="228600" indent="-228600">
              <a:buAutoNum type="arabicPeriod"/>
            </a:pPr>
            <a:r>
              <a:rPr lang="en-US" b="1" baseline="0"/>
              <a:t>How can salt solutions conduct electricity?</a:t>
            </a:r>
            <a:r>
              <a:rPr lang="en-US" baseline="0"/>
              <a:t> Salt doesn’t have any overall charge, and neither does water, so what’s happening to produce charged particles when it dissolves in water?</a:t>
            </a:r>
          </a:p>
          <a:p>
            <a:pPr marL="228600" indent="-228600">
              <a:buAutoNum type="arabicPeriod"/>
            </a:pPr>
            <a:r>
              <a:rPr lang="en-US" b="1" baseline="0"/>
              <a:t>What kinds of charged particles have we studied in class already?</a:t>
            </a:r>
            <a:r>
              <a:rPr lang="en-US" baseline="0"/>
              <a:t> Students have recently studied the subatomic particles that make up the atom, so student suggestions included: Electrons; Protons, Ions (positive and negative – cations and anions)</a:t>
            </a:r>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8</a:t>
            </a:fld>
            <a:endParaRPr lang="en-US"/>
          </a:p>
        </p:txBody>
      </p:sp>
    </p:spTree>
    <p:extLst>
      <p:ext uri="{BB962C8B-B14F-4D97-AF65-F5344CB8AC3E}">
        <p14:creationId xmlns:p14="http://schemas.microsoft.com/office/powerpoint/2010/main" val="419441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Sim</a:t>
            </a:r>
            <a:r>
              <a:rPr lang="en-US" b="1" baseline="0"/>
              <a:t> directions: </a:t>
            </a:r>
            <a:r>
              <a:rPr lang="en-US" b="0" baseline="0"/>
              <a:t>Prior to this question, demonstrate the difference in conductivity between solid salt and salt dissolved in water using the sim and discuss conductivity requiring freely moving charged particles</a:t>
            </a:r>
            <a:endParaRPr lang="en-US" b="1"/>
          </a:p>
          <a:p>
            <a:r>
              <a:rPr lang="en-US" b="1"/>
              <a:t>Goal</a:t>
            </a:r>
            <a:r>
              <a:rPr lang="en-US" b="1" baseline="0"/>
              <a:t>: </a:t>
            </a:r>
            <a:r>
              <a:rPr lang="en-US" b="0" baseline="0"/>
              <a:t>Get students to commit to a prediction and determine </a:t>
            </a:r>
            <a:r>
              <a:rPr lang="en-US" b="0" u="sng" baseline="0"/>
              <a:t>prior conceptions </a:t>
            </a:r>
            <a:r>
              <a:rPr lang="en-US" b="0" baseline="0"/>
              <a:t>of the origin of charged particles when salt dissolves </a:t>
            </a:r>
          </a:p>
          <a:p>
            <a:r>
              <a:rPr lang="en-US" b="1"/>
              <a:t>Correct answer: </a:t>
            </a:r>
            <a:r>
              <a:rPr lang="en-US" b="0"/>
              <a:t>C</a:t>
            </a:r>
          </a:p>
          <a:p>
            <a:r>
              <a:rPr lang="en-US" b="1"/>
              <a:t>Representative</a:t>
            </a:r>
            <a:r>
              <a:rPr lang="en-US" b="1" baseline="0"/>
              <a:t> </a:t>
            </a:r>
            <a:r>
              <a:rPr lang="en-US" b="1"/>
              <a:t>results from pre-general chemistry (when used prior to instruction):</a:t>
            </a:r>
            <a:r>
              <a:rPr lang="en-US" b="0"/>
              <a:t> Roughly evenly distributed answer</a:t>
            </a:r>
            <a:r>
              <a:rPr lang="en-US" b="0" baseline="0"/>
              <a:t>s across all options except D.</a:t>
            </a:r>
            <a:endParaRPr lang="en-US" b="1" baseline="0"/>
          </a:p>
          <a:p>
            <a:r>
              <a:rPr lang="en-US" b="1" baseline="0"/>
              <a:t>Follow-up discussion: </a:t>
            </a:r>
            <a:r>
              <a:rPr lang="en-US" b="0" baseline="0"/>
              <a:t>Use the ‘Water’ tab of the simulation to look at salt before and after it dissolves in water. Emphasize that the ions are already present in the solid salt, and that the ions dissociate in water.</a:t>
            </a:r>
          </a:p>
        </p:txBody>
      </p:sp>
      <p:sp>
        <p:nvSpPr>
          <p:cNvPr id="4" name="Slide Number Placeholder 3"/>
          <p:cNvSpPr>
            <a:spLocks noGrp="1"/>
          </p:cNvSpPr>
          <p:nvPr>
            <p:ph type="sldNum" sz="quarter" idx="10"/>
          </p:nvPr>
        </p:nvSpPr>
        <p:spPr/>
        <p:txBody>
          <a:bodyPr/>
          <a:lstStyle/>
          <a:p>
            <a:fld id="{D6C7F746-29CC-654E-8BBE-A11793B5D921}" type="slidenum">
              <a:rPr lang="en-US" smtClean="0"/>
              <a:pPr/>
              <a:t>9</a:t>
            </a:fld>
            <a:endParaRPr lang="en-US"/>
          </a:p>
        </p:txBody>
      </p:sp>
    </p:spTree>
    <p:extLst>
      <p:ext uri="{BB962C8B-B14F-4D97-AF65-F5344CB8AC3E}">
        <p14:creationId xmlns:p14="http://schemas.microsoft.com/office/powerpoint/2010/main" val="265652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(optional)</a:t>
            </a:r>
            <a:r>
              <a:rPr lang="en-US" b="0" i="1" baseline="0"/>
              <a:t> </a:t>
            </a:r>
            <a:r>
              <a:rPr lang="en-US" b="1" baseline="0"/>
              <a:t>Blank slide for in-class annotation of </a:t>
            </a:r>
            <a:r>
              <a:rPr lang="en-US" b="1" u="sng" baseline="0"/>
              <a:t>Sim demonstration – Water Tab</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a:t>** See next slide and facilitation guide for sim demo details and faciliation tips **</a:t>
            </a:r>
            <a:endParaRPr lang="en-US" b="0" i="1"/>
          </a:p>
        </p:txBody>
      </p:sp>
      <p:sp>
        <p:nvSpPr>
          <p:cNvPr id="4" name="Slide Number Placeholder 3"/>
          <p:cNvSpPr>
            <a:spLocks noGrp="1"/>
          </p:cNvSpPr>
          <p:nvPr>
            <p:ph type="sldNum" sz="quarter" idx="10"/>
          </p:nvPr>
        </p:nvSpPr>
        <p:spPr/>
        <p:txBody>
          <a:bodyPr/>
          <a:lstStyle/>
          <a:p>
            <a:fld id="{D6C7F746-29CC-654E-8BBE-A11793B5D921}" type="slidenum">
              <a:rPr lang="en-US" smtClean="0"/>
              <a:pPr/>
              <a:t>10</a:t>
            </a:fld>
            <a:endParaRPr lang="en-US"/>
          </a:p>
        </p:txBody>
      </p:sp>
    </p:spTree>
    <p:extLst>
      <p:ext uri="{BB962C8B-B14F-4D97-AF65-F5344CB8AC3E}">
        <p14:creationId xmlns:p14="http://schemas.microsoft.com/office/powerpoint/2010/main" val="217315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CA" smtClean="0"/>
              <a:t>2014-09-22</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spTree>
    <p:extLst>
      <p:ext uri="{BB962C8B-B14F-4D97-AF65-F5344CB8AC3E}">
        <p14:creationId xmlns:p14="http://schemas.microsoft.com/office/powerpoint/2010/main" val="57535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2014-09-22</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grpSp>
        <p:nvGrpSpPr>
          <p:cNvPr id="7" name="Group 6"/>
          <p:cNvGrpSpPr/>
          <p:nvPr userDrawn="1"/>
        </p:nvGrpSpPr>
        <p:grpSpPr>
          <a:xfrm>
            <a:off x="152401" y="6143208"/>
            <a:ext cx="8995947" cy="719580"/>
            <a:chOff x="152401" y="6126275"/>
            <a:chExt cx="8995947" cy="719580"/>
          </a:xfrm>
        </p:grpSpPr>
        <p:cxnSp>
          <p:nvCxnSpPr>
            <p:cNvPr id="8" name="Straight Connector 7"/>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9" name="Picture 8"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84674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2014-09-22</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grpSp>
        <p:nvGrpSpPr>
          <p:cNvPr id="7" name="Group 6"/>
          <p:cNvGrpSpPr/>
          <p:nvPr userDrawn="1"/>
        </p:nvGrpSpPr>
        <p:grpSpPr>
          <a:xfrm>
            <a:off x="152401" y="6143208"/>
            <a:ext cx="8995947" cy="719580"/>
            <a:chOff x="152401" y="6126275"/>
            <a:chExt cx="8995947" cy="719580"/>
          </a:xfrm>
        </p:grpSpPr>
        <p:cxnSp>
          <p:nvCxnSpPr>
            <p:cNvPr id="8" name="Straight Connector 7"/>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9" name="Picture 8"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36255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smtClean="0"/>
              <a:t>2014-09-22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Chem 1021 Fall 2014</a:t>
            </a: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t>2-</a:t>
            </a:r>
            <a:fld id="{7C3518E8-A8AF-144C-941E-72BF99D814FC}" type="slidenum">
              <a:rPr lang="en-US"/>
              <a:pPr/>
              <a:t>‹#›</a:t>
            </a:fld>
            <a:endParaRPr lang="en-US"/>
          </a:p>
        </p:txBody>
      </p:sp>
      <p:grpSp>
        <p:nvGrpSpPr>
          <p:cNvPr id="8" name="Group 7"/>
          <p:cNvGrpSpPr/>
          <p:nvPr userDrawn="1"/>
        </p:nvGrpSpPr>
        <p:grpSpPr>
          <a:xfrm>
            <a:off x="152401" y="6143208"/>
            <a:ext cx="8995947" cy="719580"/>
            <a:chOff x="152401" y="6126275"/>
            <a:chExt cx="8995947" cy="719580"/>
          </a:xfrm>
        </p:grpSpPr>
        <p:cxnSp>
          <p:nvCxnSpPr>
            <p:cNvPr id="9" name="Straight Connector 8"/>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179217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152401" y="6143208"/>
            <a:ext cx="8995947" cy="719580"/>
            <a:chOff x="152401" y="6126275"/>
            <a:chExt cx="8995947" cy="719580"/>
          </a:xfrm>
        </p:grpSpPr>
        <p:cxnSp>
          <p:nvCxnSpPr>
            <p:cNvPr id="8" name="Straight Connector 7"/>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9" name="Picture 8"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2014-09-22</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spTree>
    <p:extLst>
      <p:ext uri="{BB962C8B-B14F-4D97-AF65-F5344CB8AC3E}">
        <p14:creationId xmlns:p14="http://schemas.microsoft.com/office/powerpoint/2010/main" val="84142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CA" smtClean="0"/>
              <a:t>2014-09-22</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grpSp>
        <p:nvGrpSpPr>
          <p:cNvPr id="7" name="Group 6"/>
          <p:cNvGrpSpPr/>
          <p:nvPr userDrawn="1"/>
        </p:nvGrpSpPr>
        <p:grpSpPr>
          <a:xfrm>
            <a:off x="152401" y="6143208"/>
            <a:ext cx="8995947" cy="719580"/>
            <a:chOff x="152401" y="6126275"/>
            <a:chExt cx="8995947" cy="719580"/>
          </a:xfrm>
        </p:grpSpPr>
        <p:cxnSp>
          <p:nvCxnSpPr>
            <p:cNvPr id="8" name="Straight Connector 7"/>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9" name="Picture 8"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259812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CA" smtClean="0"/>
              <a:t>2014-09-22</a:t>
            </a:r>
            <a:endParaRPr lang="en-US"/>
          </a:p>
        </p:txBody>
      </p:sp>
      <p:sp>
        <p:nvSpPr>
          <p:cNvPr id="6" name="Footer Placeholder 5"/>
          <p:cNvSpPr>
            <a:spLocks noGrp="1"/>
          </p:cNvSpPr>
          <p:nvPr>
            <p:ph type="ftr" sz="quarter" idx="11"/>
          </p:nvPr>
        </p:nvSpPr>
        <p:spPr/>
        <p:txBody>
          <a:bodyPr/>
          <a:lstStyle/>
          <a:p>
            <a:r>
              <a:rPr lang="pt-BR" smtClean="0"/>
              <a:t>Chem 1021 Fall 2014</a:t>
            </a:r>
            <a:endParaRPr lang="en-US"/>
          </a:p>
        </p:txBody>
      </p:sp>
      <p:sp>
        <p:nvSpPr>
          <p:cNvPr id="7" name="Slide Number Placeholder 6"/>
          <p:cNvSpPr>
            <a:spLocks noGrp="1"/>
          </p:cNvSpPr>
          <p:nvPr>
            <p:ph type="sldNum" sz="quarter" idx="12"/>
          </p:nvPr>
        </p:nvSpPr>
        <p:spPr/>
        <p:txBody>
          <a:bodyPr/>
          <a:lstStyle/>
          <a:p>
            <a:fld id="{E1B6811C-5F50-4F1D-9807-6E8C7C634BD5}" type="slidenum">
              <a:rPr lang="en-US" smtClean="0"/>
              <a:pPr/>
              <a:t>‹#›</a:t>
            </a:fld>
            <a:endParaRPr lang="en-US"/>
          </a:p>
        </p:txBody>
      </p:sp>
      <p:grpSp>
        <p:nvGrpSpPr>
          <p:cNvPr id="8" name="Group 7"/>
          <p:cNvGrpSpPr/>
          <p:nvPr userDrawn="1"/>
        </p:nvGrpSpPr>
        <p:grpSpPr>
          <a:xfrm>
            <a:off x="152401" y="6143208"/>
            <a:ext cx="8995947" cy="719580"/>
            <a:chOff x="152401" y="6126275"/>
            <a:chExt cx="8995947" cy="719580"/>
          </a:xfrm>
        </p:grpSpPr>
        <p:cxnSp>
          <p:nvCxnSpPr>
            <p:cNvPr id="9" name="Straight Connector 8"/>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106793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CA" smtClean="0"/>
              <a:t>2014-09-22</a:t>
            </a:r>
            <a:endParaRPr lang="en-US"/>
          </a:p>
        </p:txBody>
      </p:sp>
      <p:sp>
        <p:nvSpPr>
          <p:cNvPr id="8" name="Footer Placeholder 7"/>
          <p:cNvSpPr>
            <a:spLocks noGrp="1"/>
          </p:cNvSpPr>
          <p:nvPr>
            <p:ph type="ftr" sz="quarter" idx="11"/>
          </p:nvPr>
        </p:nvSpPr>
        <p:spPr/>
        <p:txBody>
          <a:bodyPr/>
          <a:lstStyle/>
          <a:p>
            <a:r>
              <a:rPr lang="pt-BR" smtClean="0"/>
              <a:t>Chem 1021 Fall 2014</a:t>
            </a:r>
            <a:endParaRPr lang="en-US"/>
          </a:p>
        </p:txBody>
      </p:sp>
      <p:sp>
        <p:nvSpPr>
          <p:cNvPr id="9" name="Slide Number Placeholder 8"/>
          <p:cNvSpPr>
            <a:spLocks noGrp="1"/>
          </p:cNvSpPr>
          <p:nvPr>
            <p:ph type="sldNum" sz="quarter" idx="12"/>
          </p:nvPr>
        </p:nvSpPr>
        <p:spPr/>
        <p:txBody>
          <a:bodyPr/>
          <a:lstStyle/>
          <a:p>
            <a:fld id="{E1B6811C-5F50-4F1D-9807-6E8C7C634BD5}" type="slidenum">
              <a:rPr lang="en-US" smtClean="0"/>
              <a:pPr/>
              <a:t>‹#›</a:t>
            </a:fld>
            <a:endParaRPr lang="en-US"/>
          </a:p>
        </p:txBody>
      </p:sp>
      <p:grpSp>
        <p:nvGrpSpPr>
          <p:cNvPr id="10" name="Group 9"/>
          <p:cNvGrpSpPr/>
          <p:nvPr userDrawn="1"/>
        </p:nvGrpSpPr>
        <p:grpSpPr>
          <a:xfrm>
            <a:off x="152401" y="6143208"/>
            <a:ext cx="8995947" cy="719580"/>
            <a:chOff x="152401" y="6126275"/>
            <a:chExt cx="8995947" cy="719580"/>
          </a:xfrm>
        </p:grpSpPr>
        <p:cxnSp>
          <p:nvCxnSpPr>
            <p:cNvPr id="11" name="Straight Connector 10"/>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357708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CA" smtClean="0"/>
              <a:t>2014-09-22</a:t>
            </a:r>
            <a:endParaRPr lang="en-US"/>
          </a:p>
        </p:txBody>
      </p:sp>
      <p:sp>
        <p:nvSpPr>
          <p:cNvPr id="4" name="Footer Placeholder 3"/>
          <p:cNvSpPr>
            <a:spLocks noGrp="1"/>
          </p:cNvSpPr>
          <p:nvPr>
            <p:ph type="ftr" sz="quarter" idx="11"/>
          </p:nvPr>
        </p:nvSpPr>
        <p:spPr/>
        <p:txBody>
          <a:bodyPr/>
          <a:lstStyle/>
          <a:p>
            <a:r>
              <a:rPr lang="pt-BR" smtClean="0"/>
              <a:t>Chem 1021 Fall 2014</a:t>
            </a:r>
            <a:endParaRPr lang="en-US"/>
          </a:p>
        </p:txBody>
      </p:sp>
      <p:sp>
        <p:nvSpPr>
          <p:cNvPr id="5" name="Slide Number Placeholder 4"/>
          <p:cNvSpPr>
            <a:spLocks noGrp="1"/>
          </p:cNvSpPr>
          <p:nvPr>
            <p:ph type="sldNum" sz="quarter" idx="12"/>
          </p:nvPr>
        </p:nvSpPr>
        <p:spPr/>
        <p:txBody>
          <a:bodyPr/>
          <a:lstStyle/>
          <a:p>
            <a:fld id="{E1B6811C-5F50-4F1D-9807-6E8C7C634BD5}" type="slidenum">
              <a:rPr lang="en-US" smtClean="0"/>
              <a:pPr/>
              <a:t>‹#›</a:t>
            </a:fld>
            <a:endParaRPr lang="en-US"/>
          </a:p>
        </p:txBody>
      </p:sp>
      <p:grpSp>
        <p:nvGrpSpPr>
          <p:cNvPr id="6" name="Group 5"/>
          <p:cNvGrpSpPr/>
          <p:nvPr userDrawn="1"/>
        </p:nvGrpSpPr>
        <p:grpSpPr>
          <a:xfrm>
            <a:off x="152401" y="6143208"/>
            <a:ext cx="8995947" cy="719580"/>
            <a:chOff x="152401" y="6126275"/>
            <a:chExt cx="8995947" cy="719580"/>
          </a:xfrm>
        </p:grpSpPr>
        <p:cxnSp>
          <p:nvCxnSpPr>
            <p:cNvPr id="7" name="Straight Connector 6"/>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99034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2014-09-22</a:t>
            </a:r>
            <a:endParaRPr lang="en-US"/>
          </a:p>
        </p:txBody>
      </p:sp>
      <p:sp>
        <p:nvSpPr>
          <p:cNvPr id="3" name="Footer Placeholder 2"/>
          <p:cNvSpPr>
            <a:spLocks noGrp="1"/>
          </p:cNvSpPr>
          <p:nvPr>
            <p:ph type="ftr" sz="quarter" idx="11"/>
          </p:nvPr>
        </p:nvSpPr>
        <p:spPr/>
        <p:txBody>
          <a:bodyPr/>
          <a:lstStyle/>
          <a:p>
            <a:r>
              <a:rPr lang="pt-BR" smtClean="0"/>
              <a:t>Chem 1021 Fall 2014</a:t>
            </a:r>
            <a:endParaRPr lang="en-US"/>
          </a:p>
        </p:txBody>
      </p:sp>
      <p:sp>
        <p:nvSpPr>
          <p:cNvPr id="4" name="Slide Number Placeholder 3"/>
          <p:cNvSpPr>
            <a:spLocks noGrp="1"/>
          </p:cNvSpPr>
          <p:nvPr>
            <p:ph type="sldNum" sz="quarter" idx="12"/>
          </p:nvPr>
        </p:nvSpPr>
        <p:spPr/>
        <p:txBody>
          <a:bodyPr/>
          <a:lstStyle/>
          <a:p>
            <a:fld id="{E1B6811C-5F50-4F1D-9807-6E8C7C634BD5}" type="slidenum">
              <a:rPr lang="en-US" smtClean="0"/>
              <a:pPr/>
              <a:t>‹#›</a:t>
            </a:fld>
            <a:endParaRPr lang="en-US"/>
          </a:p>
        </p:txBody>
      </p:sp>
      <p:grpSp>
        <p:nvGrpSpPr>
          <p:cNvPr id="5" name="Group 4"/>
          <p:cNvGrpSpPr/>
          <p:nvPr userDrawn="1"/>
        </p:nvGrpSpPr>
        <p:grpSpPr>
          <a:xfrm>
            <a:off x="152401" y="6143208"/>
            <a:ext cx="8995947" cy="719580"/>
            <a:chOff x="152401" y="6126275"/>
            <a:chExt cx="8995947" cy="719580"/>
          </a:xfrm>
        </p:grpSpPr>
        <p:cxnSp>
          <p:nvCxnSpPr>
            <p:cNvPr id="6" name="Straight Connector 5"/>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7" name="Picture 6"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369332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2014-09-22</a:t>
            </a:r>
            <a:endParaRPr lang="en-US"/>
          </a:p>
        </p:txBody>
      </p:sp>
      <p:sp>
        <p:nvSpPr>
          <p:cNvPr id="6" name="Footer Placeholder 5"/>
          <p:cNvSpPr>
            <a:spLocks noGrp="1"/>
          </p:cNvSpPr>
          <p:nvPr>
            <p:ph type="ftr" sz="quarter" idx="11"/>
          </p:nvPr>
        </p:nvSpPr>
        <p:spPr/>
        <p:txBody>
          <a:bodyPr/>
          <a:lstStyle/>
          <a:p>
            <a:r>
              <a:rPr lang="pt-BR" smtClean="0"/>
              <a:t>Chem 1021 Fall 2014</a:t>
            </a:r>
            <a:endParaRPr lang="en-US"/>
          </a:p>
        </p:txBody>
      </p:sp>
      <p:sp>
        <p:nvSpPr>
          <p:cNvPr id="7" name="Slide Number Placeholder 6"/>
          <p:cNvSpPr>
            <a:spLocks noGrp="1"/>
          </p:cNvSpPr>
          <p:nvPr>
            <p:ph type="sldNum" sz="quarter" idx="12"/>
          </p:nvPr>
        </p:nvSpPr>
        <p:spPr/>
        <p:txBody>
          <a:bodyPr/>
          <a:lstStyle/>
          <a:p>
            <a:fld id="{E1B6811C-5F50-4F1D-9807-6E8C7C634BD5}" type="slidenum">
              <a:rPr lang="en-US" smtClean="0"/>
              <a:pPr/>
              <a:t>‹#›</a:t>
            </a:fld>
            <a:endParaRPr lang="en-US"/>
          </a:p>
        </p:txBody>
      </p:sp>
      <p:grpSp>
        <p:nvGrpSpPr>
          <p:cNvPr id="8" name="Group 7"/>
          <p:cNvGrpSpPr/>
          <p:nvPr userDrawn="1"/>
        </p:nvGrpSpPr>
        <p:grpSpPr>
          <a:xfrm>
            <a:off x="152401" y="6143208"/>
            <a:ext cx="8995947" cy="719580"/>
            <a:chOff x="152401" y="6126275"/>
            <a:chExt cx="8995947" cy="719580"/>
          </a:xfrm>
        </p:grpSpPr>
        <p:cxnSp>
          <p:nvCxnSpPr>
            <p:cNvPr id="9" name="Straight Connector 8"/>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418818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2014-09-22</a:t>
            </a:r>
            <a:endParaRPr lang="en-US"/>
          </a:p>
        </p:txBody>
      </p:sp>
      <p:sp>
        <p:nvSpPr>
          <p:cNvPr id="6" name="Footer Placeholder 5"/>
          <p:cNvSpPr>
            <a:spLocks noGrp="1"/>
          </p:cNvSpPr>
          <p:nvPr>
            <p:ph type="ftr" sz="quarter" idx="11"/>
          </p:nvPr>
        </p:nvSpPr>
        <p:spPr/>
        <p:txBody>
          <a:bodyPr/>
          <a:lstStyle/>
          <a:p>
            <a:r>
              <a:rPr lang="pt-BR" smtClean="0"/>
              <a:t>Chem 1021 Fall 2014</a:t>
            </a:r>
            <a:endParaRPr lang="en-US"/>
          </a:p>
        </p:txBody>
      </p:sp>
      <p:sp>
        <p:nvSpPr>
          <p:cNvPr id="7" name="Slide Number Placeholder 6"/>
          <p:cNvSpPr>
            <a:spLocks noGrp="1"/>
          </p:cNvSpPr>
          <p:nvPr>
            <p:ph type="sldNum" sz="quarter" idx="12"/>
          </p:nvPr>
        </p:nvSpPr>
        <p:spPr/>
        <p:txBody>
          <a:bodyPr/>
          <a:lstStyle/>
          <a:p>
            <a:fld id="{E1B6811C-5F50-4F1D-9807-6E8C7C634BD5}" type="slidenum">
              <a:rPr lang="en-US" smtClean="0"/>
              <a:pPr/>
              <a:t>‹#›</a:t>
            </a:fld>
            <a:endParaRPr lang="en-US"/>
          </a:p>
        </p:txBody>
      </p:sp>
      <p:grpSp>
        <p:nvGrpSpPr>
          <p:cNvPr id="8" name="Group 7"/>
          <p:cNvGrpSpPr/>
          <p:nvPr userDrawn="1"/>
        </p:nvGrpSpPr>
        <p:grpSpPr>
          <a:xfrm>
            <a:off x="152401" y="6143208"/>
            <a:ext cx="8995947" cy="719580"/>
            <a:chOff x="152401" y="6126275"/>
            <a:chExt cx="8995947" cy="719580"/>
          </a:xfrm>
        </p:grpSpPr>
        <p:cxnSp>
          <p:nvCxnSpPr>
            <p:cNvPr id="9" name="Straight Connector 8"/>
            <p:cNvCxnSpPr/>
            <p:nvPr/>
          </p:nvCxnSpPr>
          <p:spPr>
            <a:xfrm>
              <a:off x="152401" y="6728928"/>
              <a:ext cx="76492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het-logo-on-white.png"/>
            <p:cNvPicPr>
              <a:picLocks noChangeAspect="1"/>
            </p:cNvPicPr>
            <p:nvPr/>
          </p:nvPicPr>
          <p:blipFill rotWithShape="1">
            <a:blip r:embed="rId2">
              <a:extLst>
                <a:ext uri="{28A0092B-C50C-407E-A947-70E740481C1C}">
                  <a14:useLocalDpi xmlns:a14="http://schemas.microsoft.com/office/drawing/2010/main" val="0"/>
                </a:ext>
              </a:extLst>
            </a:blip>
            <a:srcRect l="15885" t="27567" r="15751" b="26499"/>
            <a:stretch/>
          </p:blipFill>
          <p:spPr>
            <a:xfrm>
              <a:off x="7801610" y="6126275"/>
              <a:ext cx="1346738" cy="719580"/>
            </a:xfrm>
            <a:prstGeom prst="rect">
              <a:avLst/>
            </a:prstGeom>
          </p:spPr>
        </p:pic>
      </p:grpSp>
    </p:spTree>
    <p:extLst>
      <p:ext uri="{BB962C8B-B14F-4D97-AF65-F5344CB8AC3E}">
        <p14:creationId xmlns:p14="http://schemas.microsoft.com/office/powerpoint/2010/main" val="2114795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smtClean="0"/>
              <a:t>2014-09-22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Chem 1021 Fall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811C-5F50-4F1D-9807-6E8C7C634BD5}" type="slidenum">
              <a:rPr lang="en-US" smtClean="0"/>
              <a:pPr/>
              <a:t>‹#›</a:t>
            </a:fld>
            <a:endParaRPr lang="en-US"/>
          </a:p>
        </p:txBody>
      </p:sp>
    </p:spTree>
    <p:extLst>
      <p:ext uri="{BB962C8B-B14F-4D97-AF65-F5344CB8AC3E}">
        <p14:creationId xmlns:p14="http://schemas.microsoft.com/office/powerpoint/2010/main" val="178796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b="1"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81224"/>
            <a:ext cx="7772400" cy="1470025"/>
          </a:xfrm>
        </p:spPr>
        <p:txBody>
          <a:bodyPr>
            <a:normAutofit/>
          </a:bodyPr>
          <a:lstStyle/>
          <a:p>
            <a:r>
              <a:rPr lang="en-US" b="0" u="none" dirty="0"/>
              <a:t>Annotated Lecture Slides for </a:t>
            </a:r>
            <a:br>
              <a:rPr lang="en-US" b="0" u="none" dirty="0"/>
            </a:br>
            <a:r>
              <a:rPr lang="en-US" b="0" i="1" u="none" dirty="0"/>
              <a:t>Sugar and Salt Solutions</a:t>
            </a:r>
          </a:p>
        </p:txBody>
      </p:sp>
      <p:sp>
        <p:nvSpPr>
          <p:cNvPr id="5" name="Subtitle 4"/>
          <p:cNvSpPr>
            <a:spLocks noGrp="1"/>
          </p:cNvSpPr>
          <p:nvPr>
            <p:ph type="subTitle" idx="1"/>
          </p:nvPr>
        </p:nvSpPr>
        <p:spPr>
          <a:xfrm>
            <a:off x="457201" y="3987809"/>
            <a:ext cx="8686799" cy="2345266"/>
          </a:xfrm>
        </p:spPr>
        <p:txBody>
          <a:bodyPr>
            <a:noAutofit/>
          </a:bodyPr>
          <a:lstStyle/>
          <a:p>
            <a:pPr algn="l"/>
            <a:r>
              <a:rPr lang="en-US" sz="1800" b="1" dirty="0" smtClean="0">
                <a:solidFill>
                  <a:schemeClr val="tx1"/>
                </a:solidFill>
              </a:rPr>
              <a:t>AUTHORS:</a:t>
            </a:r>
            <a:endParaRPr lang="en-US" sz="1800" b="1" dirty="0">
              <a:solidFill>
                <a:schemeClr val="tx1"/>
              </a:solidFill>
            </a:endParaRPr>
          </a:p>
          <a:p>
            <a:pPr algn="l"/>
            <a:r>
              <a:rPr lang="en-US" sz="1800" dirty="0" smtClean="0">
                <a:solidFill>
                  <a:schemeClr val="tx1"/>
                </a:solidFill>
              </a:rPr>
              <a:t>Yuen-</a:t>
            </a:r>
            <a:r>
              <a:rPr lang="en-US" sz="1800" dirty="0" err="1" smtClean="0">
                <a:solidFill>
                  <a:schemeClr val="tx1"/>
                </a:solidFill>
              </a:rPr>
              <a:t>ying</a:t>
            </a:r>
            <a:r>
              <a:rPr lang="en-US" sz="1800" dirty="0" smtClean="0">
                <a:solidFill>
                  <a:schemeClr val="tx1"/>
                </a:solidFill>
              </a:rPr>
              <a:t> Carpenter (University of Colorado Boulder) </a:t>
            </a:r>
          </a:p>
          <a:p>
            <a:pPr algn="l"/>
            <a:r>
              <a:rPr lang="en-US" sz="1800" dirty="0" smtClean="0">
                <a:solidFill>
                  <a:schemeClr val="tx1"/>
                </a:solidFill>
              </a:rPr>
              <a:t>Trish </a:t>
            </a:r>
            <a:r>
              <a:rPr lang="en-US" sz="1800" dirty="0" err="1" smtClean="0">
                <a:solidFill>
                  <a:schemeClr val="tx1"/>
                </a:solidFill>
              </a:rPr>
              <a:t>Loeblein</a:t>
            </a:r>
            <a:r>
              <a:rPr lang="en-US" sz="1800" dirty="0" smtClean="0">
                <a:solidFill>
                  <a:schemeClr val="tx1"/>
                </a:solidFill>
              </a:rPr>
              <a:t> (University of Colorado Boulder)</a:t>
            </a:r>
            <a:endParaRPr lang="en-US" sz="1800" dirty="0">
              <a:solidFill>
                <a:schemeClr val="tx1"/>
              </a:solidFill>
            </a:endParaRPr>
          </a:p>
          <a:p>
            <a:pPr algn="l"/>
            <a:r>
              <a:rPr lang="en-US" sz="1800" b="1" dirty="0" smtClean="0">
                <a:solidFill>
                  <a:schemeClr val="tx1"/>
                </a:solidFill>
              </a:rPr>
              <a:t>COURSE: </a:t>
            </a:r>
          </a:p>
          <a:p>
            <a:pPr algn="l"/>
            <a:r>
              <a:rPr lang="en-US" sz="1800" dirty="0" smtClean="0">
                <a:solidFill>
                  <a:schemeClr val="tx1"/>
                </a:solidFill>
              </a:rPr>
              <a:t>Introductory Chemistry</a:t>
            </a:r>
          </a:p>
          <a:p>
            <a:pPr algn="l"/>
            <a:r>
              <a:rPr lang="en-US" sz="1800" b="1" dirty="0" smtClean="0">
                <a:solidFill>
                  <a:schemeClr val="tx1"/>
                </a:solidFill>
              </a:rPr>
              <a:t>COPYRIGHT: </a:t>
            </a:r>
            <a:r>
              <a:rPr lang="en-US" sz="1800" dirty="0" smtClean="0">
                <a:solidFill>
                  <a:schemeClr val="tx1"/>
                </a:solidFill>
              </a:rPr>
              <a:t>This </a:t>
            </a:r>
            <a:r>
              <a:rPr lang="en-US" sz="1800" dirty="0">
                <a:solidFill>
                  <a:schemeClr val="tx1"/>
                </a:solidFill>
              </a:rPr>
              <a:t>work is licensed under a </a:t>
            </a:r>
            <a:r>
              <a:rPr lang="en-US" sz="1800" u="sng" dirty="0">
                <a:hlinkClick r:id="rId3"/>
              </a:rPr>
              <a:t>Creative Commons Attribution 4.0 International License</a:t>
            </a:r>
            <a:r>
              <a:rPr lang="en-US" sz="1800" dirty="0"/>
              <a:t>.</a:t>
            </a:r>
          </a:p>
          <a:p>
            <a:pPr algn="l"/>
            <a:endParaRPr lang="en-US" sz="2000" dirty="0" smtClean="0"/>
          </a:p>
          <a:p>
            <a:pPr algn="l"/>
            <a:endParaRPr lang="en-US" sz="2000" dirty="0" smtClean="0"/>
          </a:p>
          <a:p>
            <a:pPr algn="l"/>
            <a:endParaRPr lang="en-US" dirty="0"/>
          </a:p>
        </p:txBody>
      </p:sp>
      <p:pic>
        <p:nvPicPr>
          <p:cNvPr id="6" name="Picture 5" descr="PhET_Logo_taglineblac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52" y="206234"/>
            <a:ext cx="2659529" cy="1249172"/>
          </a:xfrm>
          <a:prstGeom prst="rect">
            <a:avLst/>
          </a:prstGeom>
        </p:spPr>
      </p:pic>
    </p:spTree>
    <p:extLst>
      <p:ext uri="{BB962C8B-B14F-4D97-AF65-F5344CB8AC3E}">
        <p14:creationId xmlns:p14="http://schemas.microsoft.com/office/powerpoint/2010/main" val="2940245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What’s happening at the atomic level?</a:t>
            </a:r>
          </a:p>
        </p:txBody>
      </p:sp>
      <p:graphicFrame>
        <p:nvGraphicFramePr>
          <p:cNvPr id="7" name="Table 6"/>
          <p:cNvGraphicFramePr>
            <a:graphicFrameLocks noGrp="1"/>
          </p:cNvGraphicFramePr>
          <p:nvPr>
            <p:extLst>
              <p:ext uri="{D42A27DB-BD31-4B8C-83A1-F6EECF244321}">
                <p14:modId xmlns:p14="http://schemas.microsoft.com/office/powerpoint/2010/main" val="3601613836"/>
              </p:ext>
            </p:extLst>
          </p:nvPr>
        </p:nvGraphicFramePr>
        <p:xfrm>
          <a:off x="381000" y="1374938"/>
          <a:ext cx="8458200" cy="4873462"/>
        </p:xfrm>
        <a:graphic>
          <a:graphicData uri="http://schemas.openxmlformats.org/drawingml/2006/table">
            <a:tbl>
              <a:tblPr firstRow="1" bandRow="1">
                <a:tableStyleId>{69012ECD-51FC-41F1-AA8D-1B2483CD663E}</a:tableStyleId>
              </a:tblPr>
              <a:tblGrid>
                <a:gridCol w="2514600"/>
                <a:gridCol w="2971800"/>
                <a:gridCol w="2971800"/>
              </a:tblGrid>
              <a:tr h="954444">
                <a:tc>
                  <a:txBody>
                    <a:bodyPr/>
                    <a:lstStyle/>
                    <a:p>
                      <a:pPr algn="ctr"/>
                      <a:r>
                        <a:rPr lang="en-US"/>
                        <a:t>Beaker </a:t>
                      </a:r>
                    </a:p>
                    <a:p>
                      <a:pPr algn="ctr"/>
                      <a:r>
                        <a:rPr lang="en-US"/>
                        <a:t>Contents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2400" baseline="0"/>
                        <a:t>Observations</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Salt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a:t>Before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a:t>After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Sugar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a:t>Before</a:t>
                      </a:r>
                    </a:p>
                    <a:p>
                      <a:pPr algn="ctr"/>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a:t>After</a:t>
                      </a:r>
                    </a:p>
                    <a:p>
                      <a:pPr algn="ctr"/>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163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What’s happening at the atomic level?</a:t>
            </a:r>
          </a:p>
        </p:txBody>
      </p:sp>
      <p:graphicFrame>
        <p:nvGraphicFramePr>
          <p:cNvPr id="7" name="Table 6"/>
          <p:cNvGraphicFramePr>
            <a:graphicFrameLocks noGrp="1"/>
          </p:cNvGraphicFramePr>
          <p:nvPr>
            <p:extLst>
              <p:ext uri="{D42A27DB-BD31-4B8C-83A1-F6EECF244321}">
                <p14:modId xmlns:p14="http://schemas.microsoft.com/office/powerpoint/2010/main" val="3230429140"/>
              </p:ext>
            </p:extLst>
          </p:nvPr>
        </p:nvGraphicFramePr>
        <p:xfrm>
          <a:off x="381000" y="1374938"/>
          <a:ext cx="8458200" cy="4873462"/>
        </p:xfrm>
        <a:graphic>
          <a:graphicData uri="http://schemas.openxmlformats.org/drawingml/2006/table">
            <a:tbl>
              <a:tblPr firstRow="1" bandRow="1">
                <a:tableStyleId>{69012ECD-51FC-41F1-AA8D-1B2483CD663E}</a:tableStyleId>
              </a:tblPr>
              <a:tblGrid>
                <a:gridCol w="2514600"/>
                <a:gridCol w="2971800"/>
                <a:gridCol w="2971800"/>
              </a:tblGrid>
              <a:tr h="954444">
                <a:tc>
                  <a:txBody>
                    <a:bodyPr/>
                    <a:lstStyle/>
                    <a:p>
                      <a:pPr algn="ctr"/>
                      <a:r>
                        <a:rPr lang="en-US"/>
                        <a:t>Beaker </a:t>
                      </a:r>
                    </a:p>
                    <a:p>
                      <a:pPr algn="ctr"/>
                      <a:r>
                        <a:rPr lang="en-US"/>
                        <a:t>Contents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2400" baseline="0"/>
                        <a:t>Observations</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Salt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a:t>Before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a:t>After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Sugar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8" name="Picture 7" descr="Screen Shot 2014-09-18 at 12.50.48 AM.png"/>
          <p:cNvPicPr>
            <a:picLocks noChangeAspect="1"/>
          </p:cNvPicPr>
          <p:nvPr/>
        </p:nvPicPr>
        <p:blipFill rotWithShape="1">
          <a:blip r:embed="rId3" cstate="print">
            <a:extLst>
              <a:ext uri="{28A0092B-C50C-407E-A947-70E740481C1C}">
                <a14:useLocalDpi xmlns:a14="http://schemas.microsoft.com/office/drawing/2010/main" val="0"/>
              </a:ext>
            </a:extLst>
          </a:blip>
          <a:srcRect l="14832" t="18724" r="34934" b="29424"/>
          <a:stretch/>
        </p:blipFill>
        <p:spPr>
          <a:xfrm>
            <a:off x="6475298" y="2667781"/>
            <a:ext cx="1839112" cy="1471290"/>
          </a:xfrm>
          <a:prstGeom prst="rect">
            <a:avLst/>
          </a:prstGeom>
        </p:spPr>
      </p:pic>
      <p:pic>
        <p:nvPicPr>
          <p:cNvPr id="3" name="Picture 2" descr="Screen Shot 2014-09-19 at 2.07.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373" y="2929935"/>
            <a:ext cx="912764" cy="627305"/>
          </a:xfrm>
          <a:prstGeom prst="rect">
            <a:avLst/>
          </a:prstGeom>
        </p:spPr>
      </p:pic>
      <p:sp>
        <p:nvSpPr>
          <p:cNvPr id="9" name="TextBox 8"/>
          <p:cNvSpPr txBox="1"/>
          <p:nvPr/>
        </p:nvSpPr>
        <p:spPr>
          <a:xfrm>
            <a:off x="4111499" y="3005385"/>
            <a:ext cx="1609395" cy="923330"/>
          </a:xfrm>
          <a:prstGeom prst="rect">
            <a:avLst/>
          </a:prstGeom>
          <a:noFill/>
        </p:spPr>
        <p:txBody>
          <a:bodyPr wrap="square" rtlCol="0">
            <a:spAutoFit/>
          </a:bodyPr>
          <a:lstStyle/>
          <a:p>
            <a:r>
              <a:rPr lang="en-US">
                <a:latin typeface="Times New Roman"/>
                <a:cs typeface="Times New Roman"/>
              </a:rPr>
              <a:t>- Ions</a:t>
            </a:r>
          </a:p>
          <a:p>
            <a:r>
              <a:rPr lang="en-US">
                <a:latin typeface="Times New Roman"/>
                <a:cs typeface="Times New Roman"/>
              </a:rPr>
              <a:t>- Multiple repeating units</a:t>
            </a:r>
          </a:p>
        </p:txBody>
      </p:sp>
      <p:pic>
        <p:nvPicPr>
          <p:cNvPr id="10" name="Picture 9" descr="Screen Shot 2014-09-18 at 5.47.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327" y="4400775"/>
            <a:ext cx="1174040" cy="970145"/>
          </a:xfrm>
          <a:prstGeom prst="rect">
            <a:avLst/>
          </a:prstGeom>
          <a:ln>
            <a:solidFill>
              <a:srgbClr val="000000"/>
            </a:solidFill>
          </a:ln>
        </p:spPr>
      </p:pic>
      <p:sp>
        <p:nvSpPr>
          <p:cNvPr id="11" name="TextBox 10"/>
          <p:cNvSpPr txBox="1"/>
          <p:nvPr/>
        </p:nvSpPr>
        <p:spPr>
          <a:xfrm>
            <a:off x="4262380" y="4427840"/>
            <a:ext cx="1471087" cy="646331"/>
          </a:xfrm>
          <a:prstGeom prst="rect">
            <a:avLst/>
          </a:prstGeom>
          <a:noFill/>
        </p:spPr>
        <p:txBody>
          <a:bodyPr wrap="square" rtlCol="0">
            <a:spAutoFit/>
          </a:bodyPr>
          <a:lstStyle/>
          <a:p>
            <a:r>
              <a:rPr lang="en-US">
                <a:latin typeface="Times"/>
                <a:cs typeface="Times"/>
              </a:rPr>
              <a:t>- No charges</a:t>
            </a:r>
          </a:p>
          <a:p>
            <a:pPr marL="285750" indent="-285750">
              <a:buFontTx/>
              <a:buChar char="-"/>
            </a:pPr>
            <a:endParaRPr lang="en-US"/>
          </a:p>
        </p:txBody>
      </p:sp>
      <p:pic>
        <p:nvPicPr>
          <p:cNvPr id="12" name="Picture 11" descr="Screen Shot 2014-09-19 at 2.10.2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7509" y="4381443"/>
            <a:ext cx="1458514" cy="1030451"/>
          </a:xfrm>
          <a:prstGeom prst="rect">
            <a:avLst/>
          </a:prstGeom>
        </p:spPr>
      </p:pic>
      <p:sp>
        <p:nvSpPr>
          <p:cNvPr id="13" name="TextBox 12"/>
          <p:cNvSpPr txBox="1"/>
          <p:nvPr/>
        </p:nvSpPr>
        <p:spPr>
          <a:xfrm>
            <a:off x="5986454" y="5473053"/>
            <a:ext cx="2789774" cy="954107"/>
          </a:xfrm>
          <a:prstGeom prst="rect">
            <a:avLst/>
          </a:prstGeom>
          <a:noFill/>
        </p:spPr>
        <p:txBody>
          <a:bodyPr wrap="square" rtlCol="0">
            <a:spAutoFit/>
          </a:bodyPr>
          <a:lstStyle/>
          <a:p>
            <a:r>
              <a:rPr lang="en-US" sz="1400">
                <a:latin typeface="Times"/>
                <a:cs typeface="Times"/>
              </a:rPr>
              <a:t>- No charges</a:t>
            </a:r>
          </a:p>
          <a:p>
            <a:r>
              <a:rPr lang="en-US" sz="1400">
                <a:latin typeface="Times"/>
                <a:cs typeface="Times"/>
              </a:rPr>
              <a:t>- Same structure (highlighted in yellow for visibility)</a:t>
            </a:r>
          </a:p>
          <a:p>
            <a:pPr marL="285750" indent="-285750">
              <a:buFontTx/>
              <a:buChar char="-"/>
            </a:pPr>
            <a:endParaRPr lang="en-US" sz="1400"/>
          </a:p>
        </p:txBody>
      </p:sp>
    </p:spTree>
    <p:extLst>
      <p:ext uri="{BB962C8B-B14F-4D97-AF65-F5344CB8AC3E}">
        <p14:creationId xmlns:p14="http://schemas.microsoft.com/office/powerpoint/2010/main" val="342830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Compound Example</a:t>
            </a:r>
            <a:endParaRPr lang="en-US" dirty="0"/>
          </a:p>
        </p:txBody>
      </p:sp>
      <p:sp>
        <p:nvSpPr>
          <p:cNvPr id="5" name="TextBox 4"/>
          <p:cNvSpPr txBox="1"/>
          <p:nvPr/>
        </p:nvSpPr>
        <p:spPr>
          <a:xfrm>
            <a:off x="4145714" y="1880965"/>
            <a:ext cx="4466153" cy="523220"/>
          </a:xfrm>
          <a:prstGeom prst="rect">
            <a:avLst/>
          </a:prstGeom>
          <a:noFill/>
        </p:spPr>
        <p:txBody>
          <a:bodyPr wrap="none" rtlCol="0">
            <a:spAutoFit/>
          </a:bodyPr>
          <a:lstStyle/>
          <a:p>
            <a:r>
              <a:rPr lang="en-US" sz="2800" dirty="0" err="1" smtClean="0">
                <a:latin typeface="Times New Roman"/>
                <a:cs typeface="Times New Roman"/>
              </a:rPr>
              <a:t>NaCl</a:t>
            </a:r>
            <a:r>
              <a:rPr lang="en-US" sz="2800" dirty="0" smtClean="0">
                <a:latin typeface="Times New Roman"/>
                <a:cs typeface="Times New Roman"/>
              </a:rPr>
              <a:t>(s) </a:t>
            </a:r>
            <a:r>
              <a:rPr lang="en-US" sz="2800" dirty="0" smtClean="0">
                <a:latin typeface="Times New Roman"/>
                <a:cs typeface="Times New Roman"/>
                <a:sym typeface="Wingdings" pitchFamily="2" charset="2"/>
              </a:rPr>
              <a:t> Na</a:t>
            </a:r>
            <a:r>
              <a:rPr lang="en-US" sz="2800" baseline="30000" dirty="0" smtClean="0">
                <a:latin typeface="Times New Roman"/>
                <a:cs typeface="Times New Roman"/>
                <a:sym typeface="Wingdings" pitchFamily="2" charset="2"/>
              </a:rPr>
              <a:t>+</a:t>
            </a:r>
            <a:r>
              <a:rPr lang="en-US" sz="2800" dirty="0" smtClean="0">
                <a:latin typeface="Times New Roman"/>
                <a:cs typeface="Times New Roman"/>
                <a:sym typeface="Wingdings" pitchFamily="2" charset="2"/>
              </a:rPr>
              <a:t>(</a:t>
            </a:r>
            <a:r>
              <a:rPr lang="en-US" sz="2800" dirty="0" err="1" smtClean="0">
                <a:latin typeface="Times New Roman"/>
                <a:cs typeface="Times New Roman"/>
                <a:sym typeface="Wingdings" pitchFamily="2" charset="2"/>
              </a:rPr>
              <a:t>aq</a:t>
            </a:r>
            <a:r>
              <a:rPr lang="en-US" sz="2800" dirty="0" smtClean="0">
                <a:latin typeface="Times New Roman"/>
                <a:cs typeface="Times New Roman"/>
                <a:sym typeface="Wingdings" pitchFamily="2" charset="2"/>
              </a:rPr>
              <a:t>) + </a:t>
            </a:r>
            <a:r>
              <a:rPr lang="en-US" sz="2800" dirty="0" err="1" smtClean="0">
                <a:latin typeface="Times New Roman"/>
                <a:cs typeface="Times New Roman"/>
                <a:sym typeface="Wingdings" pitchFamily="2" charset="2"/>
              </a:rPr>
              <a:t>Cl</a:t>
            </a:r>
            <a:r>
              <a:rPr lang="en-US" sz="2800" baseline="30000" dirty="0" smtClean="0">
                <a:latin typeface="Times New Roman"/>
                <a:cs typeface="Times New Roman"/>
                <a:sym typeface="Wingdings" pitchFamily="2" charset="2"/>
              </a:rPr>
              <a:t>-</a:t>
            </a:r>
            <a:r>
              <a:rPr lang="en-US" sz="2800" dirty="0" smtClean="0">
                <a:latin typeface="Times New Roman"/>
                <a:cs typeface="Times New Roman"/>
                <a:sym typeface="Wingdings" pitchFamily="2" charset="2"/>
              </a:rPr>
              <a:t> (</a:t>
            </a:r>
            <a:r>
              <a:rPr lang="en-US" sz="2800" dirty="0" err="1" smtClean="0">
                <a:latin typeface="Times New Roman"/>
                <a:cs typeface="Times New Roman"/>
                <a:sym typeface="Wingdings" pitchFamily="2" charset="2"/>
              </a:rPr>
              <a:t>aq</a:t>
            </a:r>
            <a:r>
              <a:rPr lang="en-US" sz="2800" dirty="0" smtClean="0">
                <a:latin typeface="Times New Roman"/>
                <a:cs typeface="Times New Roman"/>
                <a:sym typeface="Wingdings" pitchFamily="2" charset="2"/>
              </a:rPr>
              <a:t>)</a:t>
            </a:r>
            <a:endParaRPr lang="en-US" sz="2800" dirty="0">
              <a:latin typeface="Times New Roman"/>
              <a:cs typeface="Times New Roman"/>
            </a:endParaRPr>
          </a:p>
        </p:txBody>
      </p:sp>
      <p:sp>
        <p:nvSpPr>
          <p:cNvPr id="6" name="Right Arrow 5"/>
          <p:cNvSpPr/>
          <p:nvPr/>
        </p:nvSpPr>
        <p:spPr>
          <a:xfrm rot="1141257">
            <a:off x="3853315" y="3563175"/>
            <a:ext cx="1371600" cy="675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1741" y="4557979"/>
            <a:ext cx="4352474" cy="1646605"/>
          </a:xfrm>
          <a:prstGeom prst="rect">
            <a:avLst/>
          </a:prstGeom>
          <a:noFill/>
        </p:spPr>
        <p:txBody>
          <a:bodyPr wrap="none" rtlCol="0">
            <a:spAutoFit/>
          </a:bodyPr>
          <a:lstStyle/>
          <a:p>
            <a:pPr>
              <a:spcAft>
                <a:spcPts val="600"/>
              </a:spcAft>
            </a:pPr>
            <a:r>
              <a:rPr lang="en-US" sz="2400" b="1"/>
              <a:t>Key features of ionic solid:</a:t>
            </a:r>
          </a:p>
          <a:p>
            <a:pPr marL="285750" indent="-285750">
              <a:buFontTx/>
              <a:buChar char="-"/>
            </a:pPr>
            <a:r>
              <a:rPr lang="en-US" sz="2400"/>
              <a:t>Repeated units in larger lattice </a:t>
            </a:r>
          </a:p>
          <a:p>
            <a:pPr marL="285750" indent="-285750">
              <a:buFontTx/>
              <a:buChar char="-"/>
            </a:pPr>
            <a:r>
              <a:rPr lang="en-US" sz="2400"/>
              <a:t>Units are made of charged ions</a:t>
            </a:r>
          </a:p>
          <a:p>
            <a:pPr marL="285750" indent="-285750">
              <a:buFontTx/>
              <a:buChar char="-"/>
            </a:pPr>
            <a:endParaRPr lang="en-US" sz="2400"/>
          </a:p>
        </p:txBody>
      </p:sp>
      <p:pic>
        <p:nvPicPr>
          <p:cNvPr id="12" name="Picture 11" descr="Screen Shot 2014-09-18 at 12.50.48 AM.png"/>
          <p:cNvPicPr>
            <a:picLocks noChangeAspect="1"/>
          </p:cNvPicPr>
          <p:nvPr/>
        </p:nvPicPr>
        <p:blipFill rotWithShape="1">
          <a:blip r:embed="rId3" cstate="print">
            <a:extLst>
              <a:ext uri="{28A0092B-C50C-407E-A947-70E740481C1C}">
                <a14:useLocalDpi xmlns:a14="http://schemas.microsoft.com/office/drawing/2010/main" val="0"/>
              </a:ext>
            </a:extLst>
          </a:blip>
          <a:srcRect l="14832" t="18724" r="34934" b="29424"/>
          <a:stretch/>
        </p:blipFill>
        <p:spPr>
          <a:xfrm>
            <a:off x="5291572" y="2804233"/>
            <a:ext cx="3567148" cy="2853719"/>
          </a:xfrm>
          <a:prstGeom prst="rect">
            <a:avLst/>
          </a:prstGeom>
          <a:ln w="57150" cmpd="sng">
            <a:solidFill>
              <a:schemeClr val="accent5">
                <a:lumMod val="60000"/>
                <a:lumOff val="40000"/>
              </a:schemeClr>
            </a:solidFill>
          </a:ln>
        </p:spPr>
      </p:pic>
      <p:pic>
        <p:nvPicPr>
          <p:cNvPr id="13" name="Picture 12" descr="Screen Shot 2014-09-19 at 2.07.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19" y="2237125"/>
            <a:ext cx="3225362" cy="2216658"/>
          </a:xfrm>
          <a:prstGeom prst="rect">
            <a:avLst/>
          </a:prstGeom>
        </p:spPr>
      </p:pic>
    </p:spTree>
    <p:extLst>
      <p:ext uri="{BB962C8B-B14F-4D97-AF65-F5344CB8AC3E}">
        <p14:creationId xmlns:p14="http://schemas.microsoft.com/office/powerpoint/2010/main" val="27772204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Bonding</a:t>
            </a:r>
            <a:endParaRPr lang="en-US" dirty="0"/>
          </a:p>
        </p:txBody>
      </p:sp>
      <p:sp>
        <p:nvSpPr>
          <p:cNvPr id="3" name="Content Placeholder 2"/>
          <p:cNvSpPr>
            <a:spLocks noGrp="1"/>
          </p:cNvSpPr>
          <p:nvPr>
            <p:ph idx="1"/>
          </p:nvPr>
        </p:nvSpPr>
        <p:spPr>
          <a:xfrm>
            <a:off x="457200" y="1371600"/>
            <a:ext cx="8229600" cy="4876800"/>
          </a:xfrm>
        </p:spPr>
        <p:txBody>
          <a:bodyPr>
            <a:normAutofit/>
          </a:bodyPr>
          <a:lstStyle/>
          <a:p>
            <a:r>
              <a:rPr lang="en-US" sz="2800" dirty="0" smtClean="0"/>
              <a:t>A type of chemical bond due to the attractive </a:t>
            </a:r>
            <a:r>
              <a:rPr lang="en-US" sz="2800" dirty="0"/>
              <a:t>electrostatic force between </a:t>
            </a:r>
            <a:r>
              <a:rPr lang="en-US" sz="2800" dirty="0" err="1"/>
              <a:t>cations</a:t>
            </a:r>
            <a:r>
              <a:rPr lang="en-US" sz="2800" dirty="0"/>
              <a:t> and </a:t>
            </a:r>
            <a:r>
              <a:rPr lang="en-US" sz="2800" dirty="0" smtClean="0"/>
              <a:t>anions.</a:t>
            </a:r>
          </a:p>
          <a:p>
            <a:endParaRPr lang="en-US" sz="2800" dirty="0" smtClean="0"/>
          </a:p>
          <a:p>
            <a:r>
              <a:rPr lang="en-US" sz="2800" dirty="0" smtClean="0"/>
              <a:t>Electrostatic forces: attraction/repulsion that exists between charged particles.</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smtClean="0"/>
          </a:p>
        </p:txBody>
      </p:sp>
      <p:grpSp>
        <p:nvGrpSpPr>
          <p:cNvPr id="10" name="Group 9"/>
          <p:cNvGrpSpPr/>
          <p:nvPr/>
        </p:nvGrpSpPr>
        <p:grpSpPr>
          <a:xfrm>
            <a:off x="5791200" y="3276600"/>
            <a:ext cx="2749643" cy="2640257"/>
            <a:chOff x="2318567" y="2680323"/>
            <a:chExt cx="4154969" cy="3785633"/>
          </a:xfrm>
        </p:grpSpPr>
        <p:sp>
          <p:nvSpPr>
            <p:cNvPr id="4" name="Oval 3"/>
            <p:cNvSpPr/>
            <p:nvPr/>
          </p:nvSpPr>
          <p:spPr>
            <a:xfrm>
              <a:off x="2318567" y="2840182"/>
              <a:ext cx="910936"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endParaRPr lang="en-US" sz="4000" b="1" dirty="0">
                <a:solidFill>
                  <a:schemeClr val="tx1"/>
                </a:solidFill>
              </a:endParaRPr>
            </a:p>
          </p:txBody>
        </p:sp>
        <p:sp>
          <p:nvSpPr>
            <p:cNvPr id="6" name="Oval 5"/>
            <p:cNvSpPr/>
            <p:nvPr/>
          </p:nvSpPr>
          <p:spPr>
            <a:xfrm>
              <a:off x="2449145" y="4274013"/>
              <a:ext cx="910937"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584864" y="5459083"/>
              <a:ext cx="910936" cy="1006873"/>
              <a:chOff x="959428" y="5771463"/>
              <a:chExt cx="910936" cy="1006873"/>
            </a:xfrm>
          </p:grpSpPr>
          <p:sp>
            <p:nvSpPr>
              <p:cNvPr id="8" name="Oval 7"/>
              <p:cNvSpPr/>
              <p:nvPr/>
            </p:nvSpPr>
            <p:spPr>
              <a:xfrm>
                <a:off x="959428" y="5940136"/>
                <a:ext cx="910936"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90021" y="5771463"/>
                <a:ext cx="341760" cy="707886"/>
              </a:xfrm>
              <a:prstGeom prst="rect">
                <a:avLst/>
              </a:prstGeom>
              <a:noFill/>
            </p:spPr>
            <p:txBody>
              <a:bodyPr wrap="none" rtlCol="0">
                <a:spAutoFit/>
              </a:bodyPr>
              <a:lstStyle/>
              <a:p>
                <a:r>
                  <a:rPr lang="en-US" sz="4000" b="1" dirty="0" smtClean="0"/>
                  <a:t>-</a:t>
                </a:r>
                <a:endParaRPr lang="en-US" sz="4000" b="1" dirty="0"/>
              </a:p>
            </p:txBody>
          </p:sp>
        </p:grpSp>
        <p:sp>
          <p:nvSpPr>
            <p:cNvPr id="13" name="TextBox 12"/>
            <p:cNvSpPr txBox="1"/>
            <p:nvPr/>
          </p:nvSpPr>
          <p:spPr>
            <a:xfrm>
              <a:off x="2653368" y="4146170"/>
              <a:ext cx="439544" cy="707886"/>
            </a:xfrm>
            <a:prstGeom prst="rect">
              <a:avLst/>
            </a:prstGeom>
            <a:noFill/>
          </p:spPr>
          <p:txBody>
            <a:bodyPr wrap="none" rtlCol="0">
              <a:spAutoFit/>
            </a:bodyPr>
            <a:lstStyle/>
            <a:p>
              <a:r>
                <a:rPr lang="en-US" sz="4000" b="1" dirty="0"/>
                <a:t>+</a:t>
              </a:r>
            </a:p>
          </p:txBody>
        </p:sp>
        <p:grpSp>
          <p:nvGrpSpPr>
            <p:cNvPr id="17" name="Group 16"/>
            <p:cNvGrpSpPr/>
            <p:nvPr/>
          </p:nvGrpSpPr>
          <p:grpSpPr>
            <a:xfrm>
              <a:off x="5562600" y="2680323"/>
              <a:ext cx="910936" cy="977277"/>
              <a:chOff x="2514600" y="3061323"/>
              <a:chExt cx="910936" cy="977277"/>
            </a:xfrm>
          </p:grpSpPr>
          <p:sp>
            <p:nvSpPr>
              <p:cNvPr id="5" name="Oval 4"/>
              <p:cNvSpPr/>
              <p:nvPr/>
            </p:nvSpPr>
            <p:spPr>
              <a:xfrm>
                <a:off x="2514600" y="3200400"/>
                <a:ext cx="910936"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99187" y="3061323"/>
                <a:ext cx="341760" cy="707886"/>
              </a:xfrm>
              <a:prstGeom prst="rect">
                <a:avLst/>
              </a:prstGeom>
              <a:noFill/>
            </p:spPr>
            <p:txBody>
              <a:bodyPr wrap="none" rtlCol="0">
                <a:spAutoFit/>
              </a:bodyPr>
              <a:lstStyle/>
              <a:p>
                <a:r>
                  <a:rPr lang="en-US" sz="4000" b="1" dirty="0" smtClean="0"/>
                  <a:t>-</a:t>
                </a:r>
                <a:endParaRPr lang="en-US" sz="4000" b="1" dirty="0"/>
              </a:p>
            </p:txBody>
          </p:sp>
        </p:grpSp>
        <p:grpSp>
          <p:nvGrpSpPr>
            <p:cNvPr id="18" name="Group 17"/>
            <p:cNvGrpSpPr/>
            <p:nvPr/>
          </p:nvGrpSpPr>
          <p:grpSpPr>
            <a:xfrm>
              <a:off x="5562600" y="4250164"/>
              <a:ext cx="910936" cy="895494"/>
              <a:chOff x="2514600" y="4514706"/>
              <a:chExt cx="910936" cy="895494"/>
            </a:xfrm>
          </p:grpSpPr>
          <p:sp>
            <p:nvSpPr>
              <p:cNvPr id="7" name="Oval 6"/>
              <p:cNvSpPr/>
              <p:nvPr/>
            </p:nvSpPr>
            <p:spPr>
              <a:xfrm>
                <a:off x="2514600" y="4572000"/>
                <a:ext cx="910936"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1403" y="4514706"/>
                <a:ext cx="439544" cy="707886"/>
              </a:xfrm>
              <a:prstGeom prst="rect">
                <a:avLst/>
              </a:prstGeom>
              <a:noFill/>
            </p:spPr>
            <p:txBody>
              <a:bodyPr wrap="none" rtlCol="0">
                <a:spAutoFit/>
              </a:bodyPr>
              <a:lstStyle/>
              <a:p>
                <a:r>
                  <a:rPr lang="en-US" sz="4000" b="1" dirty="0"/>
                  <a:t>+</a:t>
                </a:r>
              </a:p>
            </p:txBody>
          </p:sp>
        </p:grpSp>
        <p:grpSp>
          <p:nvGrpSpPr>
            <p:cNvPr id="19" name="Group 18"/>
            <p:cNvGrpSpPr/>
            <p:nvPr/>
          </p:nvGrpSpPr>
          <p:grpSpPr>
            <a:xfrm>
              <a:off x="4513688" y="5577901"/>
              <a:ext cx="910936" cy="888055"/>
              <a:chOff x="2479964" y="5872963"/>
              <a:chExt cx="910936" cy="888055"/>
            </a:xfrm>
          </p:grpSpPr>
          <p:sp>
            <p:nvSpPr>
              <p:cNvPr id="9" name="Oval 8"/>
              <p:cNvSpPr/>
              <p:nvPr/>
            </p:nvSpPr>
            <p:spPr>
              <a:xfrm>
                <a:off x="2479964" y="5922818"/>
                <a:ext cx="910936"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23933" y="5872963"/>
                <a:ext cx="439544" cy="707886"/>
              </a:xfrm>
              <a:prstGeom prst="rect">
                <a:avLst/>
              </a:prstGeom>
              <a:noFill/>
            </p:spPr>
            <p:txBody>
              <a:bodyPr wrap="none" rtlCol="0">
                <a:spAutoFit/>
              </a:bodyPr>
              <a:lstStyle/>
              <a:p>
                <a:r>
                  <a:rPr lang="en-US" sz="4000" b="1" dirty="0"/>
                  <a:t>+</a:t>
                </a:r>
              </a:p>
            </p:txBody>
          </p:sp>
        </p:grpSp>
        <p:cxnSp>
          <p:nvCxnSpPr>
            <p:cNvPr id="24" name="Straight Arrow Connector 23"/>
            <p:cNvCxnSpPr/>
            <p:nvPr/>
          </p:nvCxnSpPr>
          <p:spPr>
            <a:xfrm>
              <a:off x="3429000" y="3259282"/>
              <a:ext cx="1977736"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89044" y="4746687"/>
              <a:ext cx="1977736"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3296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3837" y="865812"/>
            <a:ext cx="7951619" cy="4149854"/>
          </a:xfrm>
          <a:prstGeom prst="rect">
            <a:avLst/>
          </a:prstGeom>
          <a:noFill/>
        </p:spPr>
        <p:txBody>
          <a:bodyPr wrap="square" rtlCol="0">
            <a:spAutoFit/>
          </a:bodyPr>
          <a:lstStyle/>
          <a:p>
            <a:r>
              <a:rPr lang="en-US" sz="2800">
                <a:latin typeface="Times New Roman"/>
                <a:cs typeface="Times New Roman"/>
              </a:rPr>
              <a:t>Sodium chloride is solid at room temperature: NaCl</a:t>
            </a:r>
            <a:r>
              <a:rPr lang="en-US" sz="2800" baseline="-25000">
                <a:latin typeface="Times New Roman"/>
                <a:cs typeface="Times New Roman"/>
              </a:rPr>
              <a:t>(s)</a:t>
            </a:r>
          </a:p>
          <a:p>
            <a:endParaRPr lang="en-US" sz="2800">
              <a:latin typeface="Times New Roman"/>
              <a:cs typeface="Times New Roman"/>
            </a:endParaRPr>
          </a:p>
          <a:p>
            <a:r>
              <a:rPr lang="en-US" sz="2800">
                <a:latin typeface="Times New Roman"/>
                <a:cs typeface="Times New Roman"/>
              </a:rPr>
              <a:t>Will </a:t>
            </a:r>
            <a:r>
              <a:rPr lang="en-US" sz="2800" i="1">
                <a:latin typeface="Times New Roman"/>
                <a:cs typeface="Times New Roman"/>
              </a:rPr>
              <a:t>melted</a:t>
            </a:r>
            <a:r>
              <a:rPr lang="en-US" sz="2800">
                <a:latin typeface="Times New Roman"/>
                <a:cs typeface="Times New Roman"/>
              </a:rPr>
              <a:t> sodium chloride NaCl</a:t>
            </a:r>
            <a:r>
              <a:rPr lang="en-US" sz="2800" baseline="-25000">
                <a:latin typeface="Times New Roman"/>
                <a:cs typeface="Times New Roman"/>
              </a:rPr>
              <a:t>(l)</a:t>
            </a:r>
            <a:r>
              <a:rPr lang="en-US" sz="2800">
                <a:latin typeface="Times New Roman"/>
                <a:cs typeface="Times New Roman"/>
              </a:rPr>
              <a:t> conduct electricity? </a:t>
            </a:r>
          </a:p>
          <a:p>
            <a:endParaRPr lang="en-US" sz="2800">
              <a:latin typeface="Times New Roman"/>
              <a:cs typeface="Times New Roman"/>
            </a:endParaRPr>
          </a:p>
          <a:p>
            <a:pPr marL="920750" indent="-920750">
              <a:lnSpc>
                <a:spcPct val="150000"/>
              </a:lnSpc>
              <a:buAutoNum type="alphaUcPeriod"/>
            </a:pPr>
            <a:r>
              <a:rPr lang="en-US" sz="2800">
                <a:latin typeface="Times New Roman"/>
                <a:cs typeface="Times New Roman"/>
              </a:rPr>
              <a:t>Yes</a:t>
            </a:r>
          </a:p>
          <a:p>
            <a:pPr marL="920750" indent="-920750">
              <a:lnSpc>
                <a:spcPct val="150000"/>
              </a:lnSpc>
              <a:buAutoNum type="alphaUcPeriod"/>
            </a:pPr>
            <a:r>
              <a:rPr lang="en-US" sz="2800">
                <a:latin typeface="Times New Roman"/>
                <a:cs typeface="Times New Roman"/>
              </a:rPr>
              <a:t>No</a:t>
            </a:r>
          </a:p>
          <a:p>
            <a:pPr marL="920750" indent="-920750">
              <a:lnSpc>
                <a:spcPct val="150000"/>
              </a:lnSpc>
              <a:buAutoNum type="alphaUcPeriod"/>
            </a:pPr>
            <a:r>
              <a:rPr lang="en-US" sz="2800">
                <a:latin typeface="Times New Roman"/>
                <a:cs typeface="Times New Roman"/>
              </a:rPr>
              <a:t>It depends</a:t>
            </a:r>
          </a:p>
        </p:txBody>
      </p:sp>
      <p:sp>
        <p:nvSpPr>
          <p:cNvPr id="9" name="Rectangle 8"/>
          <p:cNvSpPr/>
          <p:nvPr/>
        </p:nvSpPr>
        <p:spPr>
          <a:xfrm>
            <a:off x="505143" y="3164251"/>
            <a:ext cx="1919307"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196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02805036"/>
              </p:ext>
            </p:extLst>
          </p:nvPr>
        </p:nvGraphicFramePr>
        <p:xfrm>
          <a:off x="533400" y="384339"/>
          <a:ext cx="8191500" cy="4394570"/>
        </p:xfrm>
        <a:graphic>
          <a:graphicData uri="http://schemas.openxmlformats.org/drawingml/2006/table">
            <a:tbl>
              <a:tblPr firstRow="1" bandRow="1">
                <a:tableStyleId>{69012ECD-51FC-41F1-AA8D-1B2483CD663E}</a:tableStyleId>
              </a:tblPr>
              <a:tblGrid>
                <a:gridCol w="4095750"/>
                <a:gridCol w="4095750"/>
              </a:tblGrid>
              <a:tr h="954444">
                <a:tc>
                  <a:txBody>
                    <a:bodyPr/>
                    <a:lstStyle/>
                    <a:p>
                      <a:pPr algn="ctr"/>
                      <a:r>
                        <a:rPr lang="en-US" sz="2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Non-electrolyte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2006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20063">
                <a:tc>
                  <a:txBody>
                    <a:bodyPr/>
                    <a:lstStyle/>
                    <a:p>
                      <a:pPr algn="ct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6797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32975111"/>
              </p:ext>
            </p:extLst>
          </p:nvPr>
        </p:nvGraphicFramePr>
        <p:xfrm>
          <a:off x="457200" y="384339"/>
          <a:ext cx="8267700" cy="4310584"/>
        </p:xfrm>
        <a:graphic>
          <a:graphicData uri="http://schemas.openxmlformats.org/drawingml/2006/table">
            <a:tbl>
              <a:tblPr firstRow="1" bandRow="1">
                <a:tableStyleId>{69012ECD-51FC-41F1-AA8D-1B2483CD663E}</a:tableStyleId>
              </a:tblPr>
              <a:tblGrid>
                <a:gridCol w="4267200"/>
                <a:gridCol w="4000500"/>
              </a:tblGrid>
              <a:tr h="954444">
                <a:tc>
                  <a:txBody>
                    <a:bodyPr/>
                    <a:lstStyle/>
                    <a:p>
                      <a:pPr algn="ctr"/>
                      <a:r>
                        <a:rPr lang="en-US" sz="2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Non-electrolyte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701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a:t>Conducts electricity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t>Does not conduct electricity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algn="ctr"/>
                      <a:endParaRPr lang="en-US" sz="2400"/>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a:t>Release ions when dissolved in water</a:t>
                      </a:r>
                    </a:p>
                    <a:p>
                      <a:pPr algn="ctr"/>
                      <a:endParaRPr lang="en-US" sz="2400"/>
                    </a:p>
                    <a:p>
                      <a:pPr algn="ctr"/>
                      <a:r>
                        <a:rPr lang="en-US" sz="2400"/>
                        <a:t>(</a:t>
                      </a:r>
                      <a:r>
                        <a:rPr lang="en-US" sz="2400" b="1">
                          <a:solidFill>
                            <a:srgbClr val="3366FF"/>
                          </a:solidFill>
                        </a:rPr>
                        <a:t>Dissociation</a:t>
                      </a:r>
                      <a:r>
                        <a:rPr lang="en-US" sz="2400">
                          <a:solidFill>
                            <a:srgbClr val="3366FF"/>
                          </a:solidFill>
                        </a:rPr>
                        <a:t> </a:t>
                      </a:r>
                      <a:r>
                        <a:rPr lang="en-US" sz="2400"/>
                        <a:t>OR </a:t>
                      </a:r>
                      <a:r>
                        <a:rPr lang="en-US" sz="2400" b="1">
                          <a:solidFill>
                            <a:srgbClr val="3366FF"/>
                          </a:solidFill>
                        </a:rPr>
                        <a:t>ionization</a:t>
                      </a:r>
                      <a:r>
                        <a:rPr lang="en-US" sz="2400"/>
                        <a:t>)</a:t>
                      </a:r>
                    </a:p>
                    <a:p>
                      <a:pPr algn="ct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t>No mobile or dissociated</a:t>
                      </a:r>
                      <a:r>
                        <a:rPr lang="en-US" sz="2400" baseline="0"/>
                        <a:t> ions</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Rectangle 3"/>
          <p:cNvSpPr/>
          <p:nvPr/>
        </p:nvSpPr>
        <p:spPr>
          <a:xfrm>
            <a:off x="457200" y="5105400"/>
            <a:ext cx="8229600" cy="954107"/>
          </a:xfrm>
          <a:prstGeom prst="rect">
            <a:avLst/>
          </a:prstGeom>
        </p:spPr>
        <p:txBody>
          <a:bodyPr wrap="square">
            <a:spAutoFit/>
          </a:bodyPr>
          <a:lstStyle/>
          <a:p>
            <a:pPr marL="457200" indent="-457200">
              <a:buFont typeface="Wingdings" charset="2"/>
              <a:buChar char="ü"/>
            </a:pPr>
            <a:r>
              <a:rPr lang="en-US" sz="2800" dirty="0"/>
              <a:t>ionic compounds are always electrolytes </a:t>
            </a:r>
          </a:p>
          <a:p>
            <a:pPr lvl="1"/>
            <a:r>
              <a:rPr lang="en-US" sz="2800" dirty="0"/>
              <a:t>(</a:t>
            </a:r>
            <a:r>
              <a:rPr lang="en-US" sz="2800" i="1" dirty="0"/>
              <a:t>if</a:t>
            </a:r>
            <a:r>
              <a:rPr lang="en-US" sz="2800" dirty="0"/>
              <a:t> they dissolve in water).</a:t>
            </a:r>
          </a:p>
        </p:txBody>
      </p:sp>
    </p:spTree>
    <p:extLst>
      <p:ext uri="{BB962C8B-B14F-4D97-AF65-F5344CB8AC3E}">
        <p14:creationId xmlns:p14="http://schemas.microsoft.com/office/powerpoint/2010/main" val="216018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09173" y="-161021"/>
            <a:ext cx="11016169" cy="1143000"/>
          </a:xfrm>
        </p:spPr>
        <p:txBody>
          <a:bodyPr>
            <a:noAutofit/>
          </a:bodyPr>
          <a:lstStyle/>
          <a:p>
            <a:r>
              <a:rPr lang="en-US" sz="2400" i="1" u="none" dirty="0">
                <a:latin typeface="+mn-lt"/>
              </a:rPr>
              <a:t>Which box shows an electrolyte dissolving in water?</a:t>
            </a:r>
          </a:p>
        </p:txBody>
      </p:sp>
      <p:sp>
        <p:nvSpPr>
          <p:cNvPr id="2" name="Content Placeholder 1"/>
          <p:cNvSpPr>
            <a:spLocks noGrp="1"/>
          </p:cNvSpPr>
          <p:nvPr>
            <p:ph idx="4294967295"/>
          </p:nvPr>
        </p:nvSpPr>
        <p:spPr>
          <a:xfrm>
            <a:off x="0" y="5334000"/>
            <a:ext cx="8229600" cy="1020763"/>
          </a:xfrm>
        </p:spPr>
        <p:txBody>
          <a:bodyPr>
            <a:normAutofit/>
          </a:bodyPr>
          <a:lstStyle/>
          <a:p>
            <a:pPr marL="0" indent="0">
              <a:buNone/>
              <a:tabLst>
                <a:tab pos="692150" algn="l"/>
                <a:tab pos="2684463" algn="l"/>
                <a:tab pos="4864100" algn="l"/>
                <a:tab pos="6350000" algn="l"/>
              </a:tabLst>
            </a:pPr>
            <a:r>
              <a:rPr lang="en-US" dirty="0" smtClean="0"/>
              <a:t>	</a:t>
            </a:r>
            <a:r>
              <a:rPr lang="en-US" sz="2400" dirty="0" smtClean="0"/>
              <a:t>a. Box 1      	b. Box 2    	c. Both		d. Neither</a:t>
            </a:r>
            <a:endParaRPr lang="en-US" dirty="0" smtClean="0"/>
          </a:p>
        </p:txBody>
      </p:sp>
      <p:pic>
        <p:nvPicPr>
          <p:cNvPr id="7" name="Picture 6" descr="Screen Shot 2014-09-18 at 12.1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69310"/>
            <a:ext cx="4534400" cy="3429000"/>
          </a:xfrm>
          <a:prstGeom prst="rect">
            <a:avLst/>
          </a:prstGeom>
          <a:ln w="28575" cmpd="sng">
            <a:solidFill>
              <a:srgbClr val="0000FF"/>
            </a:solidFill>
          </a:ln>
        </p:spPr>
      </p:pic>
      <p:pic>
        <p:nvPicPr>
          <p:cNvPr id="6" name="Picture 5" descr="Screen Shot 2014-09-18 at 12.08.42 AM.png"/>
          <p:cNvPicPr>
            <a:picLocks noChangeAspect="1"/>
          </p:cNvPicPr>
          <p:nvPr/>
        </p:nvPicPr>
        <p:blipFill rotWithShape="1">
          <a:blip r:embed="rId4">
            <a:extLst>
              <a:ext uri="{28A0092B-C50C-407E-A947-70E740481C1C}">
                <a14:useLocalDpi xmlns:a14="http://schemas.microsoft.com/office/drawing/2010/main" val="0"/>
              </a:ext>
            </a:extLst>
          </a:blip>
          <a:srcRect t="-11570"/>
          <a:stretch/>
        </p:blipFill>
        <p:spPr>
          <a:xfrm>
            <a:off x="5227434" y="1769310"/>
            <a:ext cx="3535565" cy="3429000"/>
          </a:xfrm>
          <a:prstGeom prst="rect">
            <a:avLst/>
          </a:prstGeom>
          <a:ln w="28575" cmpd="sng">
            <a:solidFill>
              <a:srgbClr val="0000FF"/>
            </a:solidFill>
          </a:ln>
        </p:spPr>
      </p:pic>
      <p:sp>
        <p:nvSpPr>
          <p:cNvPr id="12" name="TextBox 11"/>
          <p:cNvSpPr txBox="1"/>
          <p:nvPr/>
        </p:nvSpPr>
        <p:spPr>
          <a:xfrm>
            <a:off x="381000" y="1769310"/>
            <a:ext cx="655320" cy="707886"/>
          </a:xfrm>
          <a:prstGeom prst="rect">
            <a:avLst/>
          </a:prstGeom>
          <a:noFill/>
        </p:spPr>
        <p:txBody>
          <a:bodyPr wrap="square" rtlCol="0">
            <a:spAutoFit/>
          </a:bodyPr>
          <a:lstStyle/>
          <a:p>
            <a:r>
              <a:rPr lang="en-US" sz="4000" b="1" dirty="0"/>
              <a:t>1</a:t>
            </a:r>
            <a:r>
              <a:rPr lang="en-US" sz="4000" b="1" dirty="0" smtClean="0"/>
              <a:t>. </a:t>
            </a:r>
            <a:endParaRPr lang="en-US" sz="4000" b="1" dirty="0"/>
          </a:p>
        </p:txBody>
      </p:sp>
      <p:sp>
        <p:nvSpPr>
          <p:cNvPr id="11" name="TextBox 10"/>
          <p:cNvSpPr txBox="1"/>
          <p:nvPr/>
        </p:nvSpPr>
        <p:spPr>
          <a:xfrm>
            <a:off x="5257800" y="1769310"/>
            <a:ext cx="883920" cy="707886"/>
          </a:xfrm>
          <a:prstGeom prst="rect">
            <a:avLst/>
          </a:prstGeom>
          <a:noFill/>
        </p:spPr>
        <p:txBody>
          <a:bodyPr wrap="square" rtlCol="0">
            <a:spAutoFit/>
          </a:bodyPr>
          <a:lstStyle/>
          <a:p>
            <a:r>
              <a:rPr lang="en-US" sz="4000" b="1" dirty="0"/>
              <a:t>2</a:t>
            </a:r>
            <a:r>
              <a:rPr lang="en-US" sz="4000" b="1" dirty="0" smtClean="0"/>
              <a:t>. </a:t>
            </a:r>
            <a:endParaRPr lang="en-US" sz="4000" b="1" dirty="0"/>
          </a:p>
        </p:txBody>
      </p:sp>
      <p:pic>
        <p:nvPicPr>
          <p:cNvPr id="8" name="Picture 7" descr="Screen Shot 2014-09-18 at 1.49.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120" y="944246"/>
            <a:ext cx="1003300" cy="723900"/>
          </a:xfrm>
          <a:prstGeom prst="rect">
            <a:avLst/>
          </a:prstGeom>
        </p:spPr>
      </p:pic>
      <p:pic>
        <p:nvPicPr>
          <p:cNvPr id="9" name="Picture 8" descr="Screen Shot 2014-09-18 at 8.04.4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662" y="1017692"/>
            <a:ext cx="1219200" cy="635000"/>
          </a:xfrm>
          <a:prstGeom prst="rect">
            <a:avLst/>
          </a:prstGeom>
        </p:spPr>
      </p:pic>
      <p:sp>
        <p:nvSpPr>
          <p:cNvPr id="16" name="Rectangle 15"/>
          <p:cNvSpPr/>
          <p:nvPr/>
        </p:nvSpPr>
        <p:spPr>
          <a:xfrm>
            <a:off x="3718662" y="1017692"/>
            <a:ext cx="533400" cy="258233"/>
          </a:xfrm>
          <a:prstGeom prst="rect">
            <a:avLst/>
          </a:prstGeom>
          <a:solidFill>
            <a:srgbClr val="A0F0E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5" name="Group 14"/>
          <p:cNvGrpSpPr/>
          <p:nvPr/>
        </p:nvGrpSpPr>
        <p:grpSpPr>
          <a:xfrm>
            <a:off x="3520180" y="966888"/>
            <a:ext cx="681082" cy="381000"/>
            <a:chOff x="2519318" y="152400"/>
            <a:chExt cx="681082" cy="381000"/>
          </a:xfrm>
        </p:grpSpPr>
        <p:sp>
          <p:nvSpPr>
            <p:cNvPr id="10" name="TextBox 9"/>
            <p:cNvSpPr txBox="1"/>
            <p:nvPr/>
          </p:nvSpPr>
          <p:spPr>
            <a:xfrm>
              <a:off x="2743200" y="152400"/>
              <a:ext cx="310902" cy="369332"/>
            </a:xfrm>
            <a:prstGeom prst="rect">
              <a:avLst/>
            </a:prstGeom>
            <a:noFill/>
          </p:spPr>
          <p:txBody>
            <a:bodyPr wrap="none" rtlCol="0">
              <a:spAutoFit/>
            </a:bodyPr>
            <a:lstStyle/>
            <a:p>
              <a:r>
                <a:rPr lang="en-US" b="1"/>
                <a:t>K</a:t>
              </a:r>
            </a:p>
          </p:txBody>
        </p:sp>
        <p:sp>
          <p:nvSpPr>
            <p:cNvPr id="13" name="TextBox 12"/>
            <p:cNvSpPr txBox="1"/>
            <p:nvPr/>
          </p:nvSpPr>
          <p:spPr>
            <a:xfrm flipV="1">
              <a:off x="2519318" y="164068"/>
              <a:ext cx="681082" cy="369332"/>
            </a:xfrm>
            <a:prstGeom prst="rect">
              <a:avLst/>
            </a:prstGeom>
            <a:noFill/>
          </p:spPr>
          <p:txBody>
            <a:bodyPr wrap="square" rtlCol="0">
              <a:spAutoFit/>
            </a:bodyPr>
            <a:lstStyle/>
            <a:p>
              <a:r>
                <a:rPr lang="en-US" b="1"/>
                <a:t>+</a:t>
              </a:r>
            </a:p>
          </p:txBody>
        </p:sp>
      </p:grpSp>
      <p:sp>
        <p:nvSpPr>
          <p:cNvPr id="17" name="Rectangle 16"/>
          <p:cNvSpPr/>
          <p:nvPr/>
        </p:nvSpPr>
        <p:spPr>
          <a:xfrm>
            <a:off x="692750" y="5415378"/>
            <a:ext cx="1212176"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641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mtClean="0"/>
              <a:t>Molecular Compound Example</a:t>
            </a:r>
          </a:p>
        </p:txBody>
      </p:sp>
      <p:sp>
        <p:nvSpPr>
          <p:cNvPr id="832515" name="Rectangle 3"/>
          <p:cNvSpPr>
            <a:spLocks noGrp="1" noChangeArrowheads="1"/>
          </p:cNvSpPr>
          <p:nvPr>
            <p:ph type="body" sz="half" idx="1"/>
          </p:nvPr>
        </p:nvSpPr>
        <p:spPr/>
        <p:txBody>
          <a:bodyPr>
            <a:normAutofit/>
          </a:bodyPr>
          <a:lstStyle/>
          <a:p>
            <a:r>
              <a:rPr lang="en-US" dirty="0" smtClean="0"/>
              <a:t>Discrete units</a:t>
            </a:r>
          </a:p>
          <a:p>
            <a:r>
              <a:rPr lang="en-US" dirty="0" smtClean="0"/>
              <a:t>Atoms held together by covalent bonds</a:t>
            </a:r>
          </a:p>
          <a:p>
            <a:r>
              <a:rPr lang="en-US" i="1" dirty="0"/>
              <a:t>Usually</a:t>
            </a:r>
            <a:r>
              <a:rPr lang="en-US" dirty="0"/>
              <a:t> do not dissociate in water</a:t>
            </a:r>
            <a:endParaRPr lang="en-US" dirty="0" smtClean="0"/>
          </a:p>
        </p:txBody>
      </p:sp>
      <p:sp>
        <p:nvSpPr>
          <p:cNvPr id="15365" name="Text Box 4"/>
          <p:cNvSpPr txBox="1">
            <a:spLocks noChangeArrowheads="1"/>
          </p:cNvSpPr>
          <p:nvPr/>
        </p:nvSpPr>
        <p:spPr bwMode="auto">
          <a:xfrm>
            <a:off x="6132513" y="3886200"/>
            <a:ext cx="1069975"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latin typeface="Arial" pitchFamily="8" charset="0"/>
              </a:rPr>
              <a:t>Figure 3.7 </a:t>
            </a:r>
          </a:p>
        </p:txBody>
      </p:sp>
      <p:pic>
        <p:nvPicPr>
          <p:cNvPr id="9" name="Picture 8" descr="Screen Shot 2014-09-18 at 5.4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3611751" cy="2984500"/>
          </a:xfrm>
          <a:prstGeom prst="rect">
            <a:avLst/>
          </a:prstGeom>
          <a:ln>
            <a:solidFill>
              <a:srgbClr val="000000"/>
            </a:solidFill>
          </a:ln>
        </p:spPr>
      </p:pic>
      <p:sp>
        <p:nvSpPr>
          <p:cNvPr id="4" name="Content Placeholder 3"/>
          <p:cNvSpPr>
            <a:spLocks noGrp="1"/>
          </p:cNvSpPr>
          <p:nvPr>
            <p:ph sz="half" idx="2"/>
          </p:nvPr>
        </p:nvSpPr>
        <p:spPr>
          <a:xfrm>
            <a:off x="4648200" y="5029200"/>
            <a:ext cx="4038600" cy="838200"/>
          </a:xfrm>
        </p:spPr>
        <p:txBody>
          <a:bodyPr/>
          <a:lstStyle/>
          <a:p>
            <a:pPr marL="0" indent="0">
              <a:buNone/>
            </a:pPr>
            <a:r>
              <a:rPr lang="en-US"/>
              <a:t>Sucrose, C</a:t>
            </a:r>
            <a:r>
              <a:rPr lang="en-US" baseline="-25000"/>
              <a:t>12</a:t>
            </a:r>
            <a:r>
              <a:rPr lang="en-US"/>
              <a:t>H</a:t>
            </a:r>
            <a:r>
              <a:rPr lang="en-US" baseline="-25000"/>
              <a:t>22</a:t>
            </a:r>
            <a:r>
              <a:rPr lang="en-US"/>
              <a:t>O</a:t>
            </a:r>
            <a:r>
              <a:rPr lang="en-US" baseline="-25000"/>
              <a:t>11</a:t>
            </a:r>
          </a:p>
        </p:txBody>
      </p:sp>
    </p:spTree>
    <p:extLst>
      <p:ext uri="{BB962C8B-B14F-4D97-AF65-F5344CB8AC3E}">
        <p14:creationId xmlns:p14="http://schemas.microsoft.com/office/powerpoint/2010/main" val="39861848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Bonding</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800" dirty="0"/>
              <a:t>Chemical bonds due to the sharing of electrons by two (or more) atoms</a:t>
            </a:r>
          </a:p>
        </p:txBody>
      </p:sp>
      <p:sp>
        <p:nvSpPr>
          <p:cNvPr id="5" name="Rectangle 4"/>
          <p:cNvSpPr/>
          <p:nvPr/>
        </p:nvSpPr>
        <p:spPr>
          <a:xfrm>
            <a:off x="1009837" y="2251258"/>
            <a:ext cx="7191266" cy="386167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Copyrighted textbook graphic omitted.</a:t>
            </a:r>
          </a:p>
          <a:p>
            <a:pPr algn="ctr"/>
            <a:endParaRPr lang="en-US">
              <a:solidFill>
                <a:schemeClr val="bg1"/>
              </a:solidFill>
            </a:endParaRPr>
          </a:p>
          <a:p>
            <a:pPr algn="ctr"/>
            <a:r>
              <a:rPr lang="en-US" b="1">
                <a:solidFill>
                  <a:schemeClr val="bg1"/>
                </a:solidFill>
              </a:rPr>
              <a:t>Description:</a:t>
            </a:r>
          </a:p>
          <a:p>
            <a:pPr algn="ctr"/>
            <a:r>
              <a:rPr lang="en-US">
                <a:solidFill>
                  <a:schemeClr val="bg1"/>
                </a:solidFill>
              </a:rPr>
              <a:t>Graph depicting lower energy state of covalently bonded H</a:t>
            </a:r>
            <a:r>
              <a:rPr lang="en-US" baseline="-25000">
                <a:solidFill>
                  <a:schemeClr val="bg1"/>
                </a:solidFill>
              </a:rPr>
              <a:t>2</a:t>
            </a:r>
            <a:r>
              <a:rPr lang="en-US">
                <a:solidFill>
                  <a:schemeClr val="bg1"/>
                </a:solidFill>
              </a:rPr>
              <a:t> molecule compared to H atoms separated by a large distance</a:t>
            </a:r>
          </a:p>
        </p:txBody>
      </p:sp>
    </p:spTree>
    <p:extLst>
      <p:ext uri="{BB962C8B-B14F-4D97-AF65-F5344CB8AC3E}">
        <p14:creationId xmlns:p14="http://schemas.microsoft.com/office/powerpoint/2010/main" val="302093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Goals</a:t>
            </a:r>
          </a:p>
        </p:txBody>
      </p:sp>
      <p:sp>
        <p:nvSpPr>
          <p:cNvPr id="3" name="Content Placeholder 2"/>
          <p:cNvSpPr>
            <a:spLocks noGrp="1"/>
          </p:cNvSpPr>
          <p:nvPr>
            <p:ph idx="1"/>
          </p:nvPr>
        </p:nvSpPr>
        <p:spPr/>
        <p:txBody>
          <a:bodyPr>
            <a:normAutofit fontScale="70000" lnSpcReduction="20000"/>
          </a:bodyPr>
          <a:lstStyle/>
          <a:p>
            <a:pPr>
              <a:spcAft>
                <a:spcPts val="600"/>
              </a:spcAft>
            </a:pPr>
            <a:r>
              <a:rPr lang="en-US"/>
              <a:t>Explain the difference between the conductivity of solutions of ionic and molecular compounds based on the presence or absence of freely moving charged particles</a:t>
            </a:r>
          </a:p>
          <a:p>
            <a:pPr>
              <a:spcAft>
                <a:spcPts val="600"/>
              </a:spcAft>
            </a:pPr>
            <a:r>
              <a:rPr lang="en-US"/>
              <a:t>Describe the atomic-level structural features of ionic compounds</a:t>
            </a:r>
          </a:p>
          <a:p>
            <a:pPr>
              <a:spcAft>
                <a:spcPts val="600"/>
              </a:spcAft>
            </a:pPr>
            <a:r>
              <a:rPr lang="en-US"/>
              <a:t>Describe the forces involved in ionic bonding</a:t>
            </a:r>
          </a:p>
          <a:p>
            <a:pPr>
              <a:spcAft>
                <a:spcPts val="600"/>
              </a:spcAft>
            </a:pPr>
            <a:r>
              <a:rPr lang="en-US"/>
              <a:t>Identify if solutions contain ionic or molecular compounds based on conductivity</a:t>
            </a:r>
          </a:p>
          <a:p>
            <a:pPr>
              <a:spcAft>
                <a:spcPts val="600"/>
              </a:spcAft>
            </a:pPr>
            <a:r>
              <a:rPr lang="en-US"/>
              <a:t>Identify if solutions contain ionic or molecular compounds based on atomic-scale representations</a:t>
            </a:r>
          </a:p>
          <a:p>
            <a:pPr>
              <a:spcAft>
                <a:spcPts val="600"/>
              </a:spcAft>
            </a:pPr>
            <a:r>
              <a:rPr lang="en-US"/>
              <a:t>Describe the bonding in ionic compounds of polyatomic ions</a:t>
            </a:r>
          </a:p>
          <a:p>
            <a:pPr>
              <a:spcAft>
                <a:spcPts val="600"/>
              </a:spcAft>
            </a:pPr>
            <a:r>
              <a:rPr lang="en-US"/>
              <a:t>Determine if a chemical compound is best described as ionic or molecular based on its chemical composition, specifically whether it contains metal and non-metal elements or not</a:t>
            </a:r>
          </a:p>
        </p:txBody>
      </p:sp>
    </p:spTree>
    <p:extLst>
      <p:ext uri="{BB962C8B-B14F-4D97-AF65-F5344CB8AC3E}">
        <p14:creationId xmlns:p14="http://schemas.microsoft.com/office/powerpoint/2010/main" val="27414959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8507" y="1350442"/>
            <a:ext cx="8229600" cy="4241800"/>
          </a:xfrm>
        </p:spPr>
        <p:txBody>
          <a:bodyPr>
            <a:normAutofit/>
          </a:bodyPr>
          <a:lstStyle/>
          <a:p>
            <a:pPr marL="0" indent="0">
              <a:buNone/>
            </a:pPr>
            <a:r>
              <a:rPr lang="en-US" sz="2800"/>
              <a:t>How many of these pictures correctly depict the all of the features of </a:t>
            </a:r>
            <a:r>
              <a:rPr lang="en-US" sz="2800" u="sng"/>
              <a:t>solid NaCl</a:t>
            </a:r>
            <a:r>
              <a:rPr lang="en-US" sz="2800"/>
              <a:t>?</a:t>
            </a:r>
          </a:p>
        </p:txBody>
      </p:sp>
      <p:pic>
        <p:nvPicPr>
          <p:cNvPr id="8" name="Picture 7" descr="ions-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69" y="2447297"/>
            <a:ext cx="2372283" cy="1828800"/>
          </a:xfrm>
          <a:prstGeom prst="rect">
            <a:avLst/>
          </a:prstGeom>
          <a:ln w="38100" cmpd="sng">
            <a:solidFill>
              <a:schemeClr val="accent3"/>
            </a:solidFill>
          </a:ln>
        </p:spPr>
      </p:pic>
      <p:pic>
        <p:nvPicPr>
          <p:cNvPr id="9" name="Picture 8" descr="ions-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526" y="2447297"/>
            <a:ext cx="2372283" cy="1828800"/>
          </a:xfrm>
          <a:prstGeom prst="rect">
            <a:avLst/>
          </a:prstGeom>
          <a:ln w="38100" cmpd="sng">
            <a:solidFill>
              <a:schemeClr val="accent3"/>
            </a:solidFill>
          </a:ln>
        </p:spPr>
      </p:pic>
      <p:pic>
        <p:nvPicPr>
          <p:cNvPr id="10" name="Picture 9" descr="ions-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1148" y="2447297"/>
            <a:ext cx="2372283" cy="1828800"/>
          </a:xfrm>
          <a:prstGeom prst="rect">
            <a:avLst/>
          </a:prstGeom>
          <a:ln w="38100" cmpd="sng">
            <a:solidFill>
              <a:schemeClr val="accent3"/>
            </a:solidFill>
          </a:ln>
        </p:spPr>
      </p:pic>
      <p:sp>
        <p:nvSpPr>
          <p:cNvPr id="11" name="TextBox 10"/>
          <p:cNvSpPr txBox="1"/>
          <p:nvPr/>
        </p:nvSpPr>
        <p:spPr>
          <a:xfrm>
            <a:off x="457200" y="5788522"/>
            <a:ext cx="8229600" cy="1077218"/>
          </a:xfrm>
          <a:prstGeom prst="rect">
            <a:avLst/>
          </a:prstGeom>
          <a:noFill/>
        </p:spPr>
        <p:txBody>
          <a:bodyPr wrap="square" rtlCol="0">
            <a:spAutoFit/>
          </a:bodyPr>
          <a:lstStyle/>
          <a:p>
            <a:r>
              <a:rPr lang="en-US" sz="3200"/>
              <a:t>a. Zero	b. 1			c. 2			d. 3	</a:t>
            </a:r>
          </a:p>
        </p:txBody>
      </p:sp>
    </p:spTree>
    <p:extLst>
      <p:ext uri="{BB962C8B-B14F-4D97-AF65-F5344CB8AC3E}">
        <p14:creationId xmlns:p14="http://schemas.microsoft.com/office/powerpoint/2010/main" val="25366766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8507" y="1350442"/>
            <a:ext cx="8229600" cy="4241800"/>
          </a:xfrm>
        </p:spPr>
        <p:txBody>
          <a:bodyPr>
            <a:normAutofit/>
          </a:bodyPr>
          <a:lstStyle/>
          <a:p>
            <a:pPr marL="0" indent="0">
              <a:buNone/>
            </a:pPr>
            <a:r>
              <a:rPr lang="en-US" sz="2800"/>
              <a:t>How many of these pictures correctly depict the all of the features of </a:t>
            </a:r>
            <a:r>
              <a:rPr lang="en-US" sz="2800" u="sng"/>
              <a:t>solid NaCl</a:t>
            </a:r>
            <a:r>
              <a:rPr lang="en-US" sz="2800"/>
              <a:t>?</a:t>
            </a:r>
          </a:p>
        </p:txBody>
      </p:sp>
      <p:pic>
        <p:nvPicPr>
          <p:cNvPr id="8" name="Picture 7" descr="ions-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69" y="2447297"/>
            <a:ext cx="2372283" cy="1828800"/>
          </a:xfrm>
          <a:prstGeom prst="rect">
            <a:avLst/>
          </a:prstGeom>
          <a:ln w="38100" cmpd="sng">
            <a:solidFill>
              <a:schemeClr val="accent3"/>
            </a:solidFill>
          </a:ln>
        </p:spPr>
      </p:pic>
      <p:pic>
        <p:nvPicPr>
          <p:cNvPr id="9" name="Picture 8" descr="ions-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526" y="2447297"/>
            <a:ext cx="2372283" cy="1828800"/>
          </a:xfrm>
          <a:prstGeom prst="rect">
            <a:avLst/>
          </a:prstGeom>
          <a:ln w="38100" cmpd="sng">
            <a:solidFill>
              <a:schemeClr val="accent3"/>
            </a:solidFill>
          </a:ln>
        </p:spPr>
      </p:pic>
      <p:pic>
        <p:nvPicPr>
          <p:cNvPr id="10" name="Picture 9" descr="ions-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1148" y="2447297"/>
            <a:ext cx="2372283" cy="1828800"/>
          </a:xfrm>
          <a:prstGeom prst="rect">
            <a:avLst/>
          </a:prstGeom>
          <a:ln w="38100" cmpd="sng">
            <a:solidFill>
              <a:schemeClr val="accent3"/>
            </a:solidFill>
          </a:ln>
        </p:spPr>
      </p:pic>
      <p:sp>
        <p:nvSpPr>
          <p:cNvPr id="11" name="TextBox 10"/>
          <p:cNvSpPr txBox="1"/>
          <p:nvPr/>
        </p:nvSpPr>
        <p:spPr>
          <a:xfrm>
            <a:off x="457200" y="5788522"/>
            <a:ext cx="8229600" cy="1077218"/>
          </a:xfrm>
          <a:prstGeom prst="rect">
            <a:avLst/>
          </a:prstGeom>
          <a:noFill/>
        </p:spPr>
        <p:txBody>
          <a:bodyPr wrap="square" rtlCol="0">
            <a:spAutoFit/>
          </a:bodyPr>
          <a:lstStyle/>
          <a:p>
            <a:r>
              <a:rPr lang="en-US" sz="3200"/>
              <a:t>a. Zero	b. 1			c. 2			d. 3	</a:t>
            </a:r>
          </a:p>
        </p:txBody>
      </p:sp>
      <p:pic>
        <p:nvPicPr>
          <p:cNvPr id="12" name="Picture 11" descr="ions-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3042" y="107351"/>
            <a:ext cx="1611780" cy="1242526"/>
          </a:xfrm>
          <a:prstGeom prst="rect">
            <a:avLst/>
          </a:prstGeom>
          <a:ln w="38100" cmpd="sng">
            <a:solidFill>
              <a:srgbClr val="FF0000"/>
            </a:solidFill>
          </a:ln>
        </p:spPr>
      </p:pic>
      <p:sp>
        <p:nvSpPr>
          <p:cNvPr id="13" name="Rectangle 12"/>
          <p:cNvSpPr/>
          <p:nvPr/>
        </p:nvSpPr>
        <p:spPr>
          <a:xfrm>
            <a:off x="417096" y="5761786"/>
            <a:ext cx="1441116" cy="75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9476" y="4388965"/>
            <a:ext cx="2372283" cy="830997"/>
          </a:xfrm>
          <a:prstGeom prst="rect">
            <a:avLst/>
          </a:prstGeom>
        </p:spPr>
        <p:txBody>
          <a:bodyPr wrap="square">
            <a:spAutoFit/>
          </a:bodyPr>
          <a:lstStyle/>
          <a:p>
            <a:pPr>
              <a:defRPr/>
            </a:pPr>
            <a:r>
              <a:rPr lang="en-US" sz="1600">
                <a:solidFill>
                  <a:srgbClr val="FF0000"/>
                </a:solidFill>
              </a:rPr>
              <a:t>Incorrect – solid NaCl doesn’t form discrete molecules.</a:t>
            </a:r>
          </a:p>
        </p:txBody>
      </p:sp>
      <p:sp>
        <p:nvSpPr>
          <p:cNvPr id="15" name="Rectangle 14"/>
          <p:cNvSpPr/>
          <p:nvPr/>
        </p:nvSpPr>
        <p:spPr>
          <a:xfrm>
            <a:off x="3307855" y="4388965"/>
            <a:ext cx="2372283" cy="830997"/>
          </a:xfrm>
          <a:prstGeom prst="rect">
            <a:avLst/>
          </a:prstGeom>
        </p:spPr>
        <p:txBody>
          <a:bodyPr wrap="square">
            <a:spAutoFit/>
          </a:bodyPr>
          <a:lstStyle/>
          <a:p>
            <a:pPr>
              <a:defRPr/>
            </a:pPr>
            <a:r>
              <a:rPr lang="en-US" sz="1600">
                <a:solidFill>
                  <a:srgbClr val="FF0000"/>
                </a:solidFill>
              </a:rPr>
              <a:t>Incorrect – solid NaCl does not dissociate (until we dissolve it in water)</a:t>
            </a:r>
          </a:p>
        </p:txBody>
      </p:sp>
      <p:sp>
        <p:nvSpPr>
          <p:cNvPr id="16" name="Rectangle 15"/>
          <p:cNvSpPr/>
          <p:nvPr/>
        </p:nvSpPr>
        <p:spPr>
          <a:xfrm>
            <a:off x="6216233" y="4377109"/>
            <a:ext cx="2870043" cy="1323439"/>
          </a:xfrm>
          <a:prstGeom prst="rect">
            <a:avLst/>
          </a:prstGeom>
        </p:spPr>
        <p:txBody>
          <a:bodyPr wrap="square">
            <a:spAutoFit/>
          </a:bodyPr>
          <a:lstStyle/>
          <a:p>
            <a:pPr>
              <a:defRPr/>
            </a:pPr>
            <a:r>
              <a:rPr lang="en-US" sz="1600">
                <a:solidFill>
                  <a:srgbClr val="FF0000"/>
                </a:solidFill>
              </a:rPr>
              <a:t>Incorrect, unless we define the circles as ions – solid NaCl does form an extended lattice like this, but it is made of charged ions even when it’s a solid.</a:t>
            </a:r>
          </a:p>
        </p:txBody>
      </p:sp>
      <p:sp>
        <p:nvSpPr>
          <p:cNvPr id="17" name="TextBox 16"/>
          <p:cNvSpPr txBox="1"/>
          <p:nvPr/>
        </p:nvSpPr>
        <p:spPr>
          <a:xfrm>
            <a:off x="5190518" y="137733"/>
            <a:ext cx="1947040" cy="461665"/>
          </a:xfrm>
          <a:prstGeom prst="rect">
            <a:avLst/>
          </a:prstGeom>
          <a:noFill/>
        </p:spPr>
        <p:txBody>
          <a:bodyPr wrap="square" rtlCol="0">
            <a:spAutoFit/>
          </a:bodyPr>
          <a:lstStyle/>
          <a:p>
            <a:r>
              <a:rPr lang="en-US" sz="1200">
                <a:solidFill>
                  <a:srgbClr val="FF0000"/>
                </a:solidFill>
              </a:rPr>
              <a:t>A correct (and complete) 2D representation of solid NaCl.</a:t>
            </a:r>
          </a:p>
        </p:txBody>
      </p:sp>
    </p:spTree>
    <p:extLst>
      <p:ext uri="{BB962C8B-B14F-4D97-AF65-F5344CB8AC3E}">
        <p14:creationId xmlns:p14="http://schemas.microsoft.com/office/powerpoint/2010/main" val="1660873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14524485"/>
              </p:ext>
            </p:extLst>
          </p:nvPr>
        </p:nvGraphicFramePr>
        <p:xfrm>
          <a:off x="76200" y="3048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51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A4EAEAE9-F8F8-0145-881B-30DE57A8FE6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FB7D3611-64F1-814E-9670-1BA12D04E90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E5CE6E1B-65BE-F447-97EF-56B1431CADA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4B99123-FF91-B448-AE83-3ECDFAB5B26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9469DD2B-96C7-6940-BD72-4B7F38A10E3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415AFCE-D253-054E-A9C9-F3B1476F087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BD4A66FF-E4B8-864D-8A08-FDAC630E3EB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7E4137E0-C5A1-E744-A3D6-3987E0E6D30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370C4C1A-4716-2F48-B9EF-E0027351CB5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B8F0594-BBCE-7349-8D2F-E670C045371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82AA240A-03F7-B04F-86FE-D0C7588C272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A96CE00F-9B51-6447-8605-8064C2852E5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280A35EB-A7EE-AC47-A2B6-DB6D920EB77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3D683ABE-91B6-4B44-B346-02D96BBB92F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8E639C9E-2A94-5A49-A416-F2D177E1231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98494929-F653-C649-BDB6-819D0D110BB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125FF941-0459-C14A-8C0B-C239849D3E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79808914"/>
              </p:ext>
            </p:extLst>
          </p:nvPr>
        </p:nvGraphicFramePr>
        <p:xfrm>
          <a:off x="381000" y="381000"/>
          <a:ext cx="6031788" cy="5657090"/>
        </p:xfrm>
        <a:graphic>
          <a:graphicData uri="http://schemas.openxmlformats.org/drawingml/2006/table">
            <a:tbl>
              <a:tblPr firstRow="1" bandRow="1">
                <a:tableStyleId>{69012ECD-51FC-41F1-AA8D-1B2483CD663E}</a:tableStyleId>
              </a:tblPr>
              <a:tblGrid>
                <a:gridCol w="1295400"/>
                <a:gridCol w="1447800"/>
                <a:gridCol w="1524000"/>
                <a:gridCol w="1764588"/>
              </a:tblGrid>
              <a:tr h="764950">
                <a:tc>
                  <a:txBody>
                    <a:bodyPr/>
                    <a:lstStyle/>
                    <a:p>
                      <a:pPr algn="ctr"/>
                      <a:r>
                        <a:rPr lang="en-US" sz="1800"/>
                        <a:t>Chemical Name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Chemical Formula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Type of bonding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algn="ctr"/>
                      <a:r>
                        <a:rPr lang="en-US" sz="2000"/>
                        <a:t>Sodium chloride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NaCl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Sucrose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12</a:t>
                      </a:r>
                      <a:r>
                        <a:rPr lang="en-US" sz="2400"/>
                        <a:t>H</a:t>
                      </a:r>
                      <a:r>
                        <a:rPr lang="en-US" sz="2400" baseline="-25000"/>
                        <a:t>22</a:t>
                      </a:r>
                      <a:r>
                        <a:rPr lang="en-US" sz="2400"/>
                        <a:t>O</a:t>
                      </a:r>
                      <a:r>
                        <a:rPr lang="en-US" sz="2400" baseline="-25000"/>
                        <a:t>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Calcium</a:t>
                      </a:r>
                      <a:r>
                        <a:rPr lang="en-US" sz="2000" baseline="0"/>
                        <a:t> chloride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solidFill>
                            <a:schemeClr val="tx1"/>
                          </a:solidFill>
                        </a:rPr>
                        <a:t>CaCl</a:t>
                      </a:r>
                      <a:r>
                        <a:rPr lang="en-US" sz="2400" baseline="-2500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Glucose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6</a:t>
                      </a:r>
                      <a:r>
                        <a:rPr lang="en-US" sz="2400"/>
                        <a:t>H</a:t>
                      </a:r>
                      <a:r>
                        <a:rPr lang="en-US" sz="2400" baseline="-25000"/>
                        <a:t>12</a:t>
                      </a:r>
                      <a:r>
                        <a:rPr lang="en-US" sz="2400"/>
                        <a:t>O</a:t>
                      </a:r>
                      <a:r>
                        <a:rPr lang="en-US" sz="2400" baseline="-25000"/>
                        <a:t>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Sodium</a:t>
                      </a:r>
                      <a:r>
                        <a:rPr lang="en-US" sz="2000" baseline="0"/>
                        <a:t> nitrate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NaNO</a:t>
                      </a:r>
                      <a:r>
                        <a:rPr lang="en-US" sz="2400" baseline="-2500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63302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02532662"/>
              </p:ext>
            </p:extLst>
          </p:nvPr>
        </p:nvGraphicFramePr>
        <p:xfrm>
          <a:off x="381000" y="257641"/>
          <a:ext cx="6629400" cy="6321513"/>
        </p:xfrm>
        <a:graphic>
          <a:graphicData uri="http://schemas.openxmlformats.org/drawingml/2006/table">
            <a:tbl>
              <a:tblPr firstRow="1" bandRow="1">
                <a:tableStyleId>{69012ECD-51FC-41F1-AA8D-1B2483CD663E}</a:tableStyleId>
              </a:tblPr>
              <a:tblGrid>
                <a:gridCol w="1295400"/>
                <a:gridCol w="1447800"/>
                <a:gridCol w="1524000"/>
                <a:gridCol w="2362200"/>
              </a:tblGrid>
              <a:tr h="764950">
                <a:tc>
                  <a:txBody>
                    <a:bodyPr/>
                    <a:lstStyle/>
                    <a:p>
                      <a:pPr algn="ctr"/>
                      <a:r>
                        <a:rPr lang="en-US" sz="1800"/>
                        <a:t>Chemical Name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Chemical Formula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Type of bonding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algn="ctr"/>
                      <a:r>
                        <a:rPr lang="en-US" sz="2000"/>
                        <a:t>Sodium chloride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NaCl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latin typeface="Times"/>
                          <a:cs typeface="Times"/>
                        </a:rPr>
                        <a:t>Ionic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Sucrose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12</a:t>
                      </a:r>
                      <a:r>
                        <a:rPr lang="en-US" sz="2400"/>
                        <a:t>H</a:t>
                      </a:r>
                      <a:r>
                        <a:rPr lang="en-US" sz="2400" baseline="-25000"/>
                        <a:t>22</a:t>
                      </a:r>
                      <a:r>
                        <a:rPr lang="en-US" sz="2400"/>
                        <a:t>O</a:t>
                      </a:r>
                      <a:r>
                        <a:rPr lang="en-US" sz="2400" baseline="-25000"/>
                        <a:t>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Covalent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Calcium</a:t>
                      </a:r>
                      <a:r>
                        <a:rPr lang="en-US" sz="2000" baseline="0"/>
                        <a:t> chloride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solidFill>
                            <a:schemeClr val="tx1"/>
                          </a:solidFill>
                        </a:rPr>
                        <a:t>CaCl</a:t>
                      </a:r>
                      <a:r>
                        <a:rPr lang="en-US" sz="2400" baseline="-2500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latin typeface="Times"/>
                          <a:cs typeface="Times"/>
                        </a:rPr>
                        <a:t>Ionic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a:t>(note that more ions means higher conductivity per</a:t>
                      </a:r>
                      <a:r>
                        <a:rPr lang="en-US" sz="1400" baseline="0"/>
                        <a:t> formula unit vs. NaCl)</a:t>
                      </a: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Glucose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6</a:t>
                      </a:r>
                      <a:r>
                        <a:rPr lang="en-US" sz="2400"/>
                        <a:t>H</a:t>
                      </a:r>
                      <a:r>
                        <a:rPr lang="en-US" sz="2400" baseline="-25000"/>
                        <a:t>12</a:t>
                      </a:r>
                      <a:r>
                        <a:rPr lang="en-US" sz="2400"/>
                        <a:t>O</a:t>
                      </a:r>
                      <a:r>
                        <a:rPr lang="en-US" sz="2400" baseline="-25000"/>
                        <a:t>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Covalent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Sodium</a:t>
                      </a:r>
                      <a:r>
                        <a:rPr lang="en-US" sz="2000" baseline="0"/>
                        <a:t> nitrate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NaNO</a:t>
                      </a:r>
                      <a:r>
                        <a:rPr lang="en-US" sz="2400" baseline="-2500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p>
                      <a:endParaRPr lang="en-US"/>
                    </a:p>
                    <a:p>
                      <a:endParaRPr lang="en-US"/>
                    </a:p>
                    <a:p>
                      <a:endParaRPr lang="en-US"/>
                    </a:p>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11723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n-US" sz="2400" b="0" u="none" dirty="0" smtClean="0"/>
              <a:t>What kind of bonding is in this compound </a:t>
            </a:r>
            <a:br>
              <a:rPr lang="en-US" sz="2400" b="0" u="none" dirty="0" smtClean="0"/>
            </a:br>
            <a:r>
              <a:rPr lang="en-US" sz="2400" dirty="0" smtClean="0"/>
              <a:t>before</a:t>
            </a:r>
            <a:r>
              <a:rPr lang="en-US" sz="2400" b="0" u="none" dirty="0" smtClean="0"/>
              <a:t> it goes into the water?</a:t>
            </a:r>
            <a:endParaRPr lang="en-US" sz="2400" b="0" u="none" dirty="0"/>
          </a:p>
        </p:txBody>
      </p:sp>
      <p:sp>
        <p:nvSpPr>
          <p:cNvPr id="2" name="Content Placeholder 1"/>
          <p:cNvSpPr>
            <a:spLocks noGrp="1"/>
          </p:cNvSpPr>
          <p:nvPr>
            <p:ph idx="1"/>
          </p:nvPr>
        </p:nvSpPr>
        <p:spPr>
          <a:xfrm>
            <a:off x="457200" y="4876800"/>
            <a:ext cx="8229600" cy="1249363"/>
          </a:xfrm>
        </p:spPr>
        <p:txBody>
          <a:bodyPr/>
          <a:lstStyle/>
          <a:p>
            <a:pPr marL="0" indent="0">
              <a:buNone/>
            </a:pPr>
            <a:r>
              <a:rPr lang="en-US" dirty="0" smtClean="0"/>
              <a:t>a. Ionic      b. Covalent	  </a:t>
            </a:r>
            <a:r>
              <a:rPr lang="en-US" dirty="0" err="1" smtClean="0"/>
              <a:t>c</a:t>
            </a:r>
            <a:r>
              <a:rPr lang="en-US" dirty="0" smtClean="0"/>
              <a:t>. Both	d. Neither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70"/>
          <a:stretch/>
        </p:blipFill>
        <p:spPr bwMode="auto">
          <a:xfrm>
            <a:off x="3367087" y="1828800"/>
            <a:ext cx="4786313" cy="27374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7" y="2590800"/>
            <a:ext cx="65786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728964" y="1300457"/>
            <a:ext cx="1239346" cy="1162762"/>
          </a:xfrm>
          <a:prstGeom prst="straightConnector1">
            <a:avLst/>
          </a:prstGeom>
          <a:ln w="38100" cmpd="sng">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4358287" y="4953608"/>
            <a:ext cx="125546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403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03118636"/>
              </p:ext>
            </p:extLst>
          </p:nvPr>
        </p:nvGraphicFramePr>
        <p:xfrm>
          <a:off x="381000" y="257641"/>
          <a:ext cx="6629400" cy="6230073"/>
        </p:xfrm>
        <a:graphic>
          <a:graphicData uri="http://schemas.openxmlformats.org/drawingml/2006/table">
            <a:tbl>
              <a:tblPr firstRow="1" bandRow="1">
                <a:tableStyleId>{69012ECD-51FC-41F1-AA8D-1B2483CD663E}</a:tableStyleId>
              </a:tblPr>
              <a:tblGrid>
                <a:gridCol w="1295400"/>
                <a:gridCol w="1447800"/>
                <a:gridCol w="1524000"/>
                <a:gridCol w="2362200"/>
              </a:tblGrid>
              <a:tr h="764950">
                <a:tc>
                  <a:txBody>
                    <a:bodyPr/>
                    <a:lstStyle/>
                    <a:p>
                      <a:pPr algn="ctr"/>
                      <a:r>
                        <a:rPr lang="en-US" sz="1800"/>
                        <a:t>Chemical Name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Chemical Formula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Type of bonding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algn="ctr"/>
                      <a:r>
                        <a:rPr lang="en-US" sz="2000"/>
                        <a:t>Sodium chloride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NaCl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latin typeface="Times"/>
                          <a:cs typeface="Times"/>
                        </a:rPr>
                        <a:t>Ionic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Sucrose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12</a:t>
                      </a:r>
                      <a:r>
                        <a:rPr lang="en-US" sz="2400"/>
                        <a:t>H</a:t>
                      </a:r>
                      <a:r>
                        <a:rPr lang="en-US" sz="2400" baseline="-25000"/>
                        <a:t>22</a:t>
                      </a:r>
                      <a:r>
                        <a:rPr lang="en-US" sz="2400"/>
                        <a:t>O</a:t>
                      </a:r>
                      <a:r>
                        <a:rPr lang="en-US" sz="2400" baseline="-25000"/>
                        <a:t>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Covalent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Calcium</a:t>
                      </a:r>
                      <a:r>
                        <a:rPr lang="en-US" sz="2000" baseline="0"/>
                        <a:t> chloride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solidFill>
                            <a:schemeClr val="tx1"/>
                          </a:solidFill>
                        </a:rPr>
                        <a:t>CaCl</a:t>
                      </a:r>
                      <a:r>
                        <a:rPr lang="en-US" sz="2400" baseline="-2500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latin typeface="Times"/>
                          <a:cs typeface="Times"/>
                        </a:rPr>
                        <a:t>Ionic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a:t>(note that more ions means higher conductivity per</a:t>
                      </a:r>
                      <a:r>
                        <a:rPr lang="en-US" sz="1400" baseline="0"/>
                        <a:t> formula unit vs. NaCl)</a:t>
                      </a: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Glucose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6</a:t>
                      </a:r>
                      <a:r>
                        <a:rPr lang="en-US" sz="2400"/>
                        <a:t>H</a:t>
                      </a:r>
                      <a:r>
                        <a:rPr lang="en-US" sz="2400" baseline="-25000"/>
                        <a:t>12</a:t>
                      </a:r>
                      <a:r>
                        <a:rPr lang="en-US" sz="2400"/>
                        <a:t>O</a:t>
                      </a:r>
                      <a:r>
                        <a:rPr lang="en-US" sz="2400" baseline="-25000"/>
                        <a:t>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Covalent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Sodium</a:t>
                      </a:r>
                      <a:r>
                        <a:rPr lang="en-US" sz="2000" baseline="0"/>
                        <a:t> nitrate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NaNO</a:t>
                      </a:r>
                      <a:r>
                        <a:rPr lang="en-US" sz="2400" baseline="-2500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a:cs typeface="Times"/>
                        </a:rPr>
                        <a:t>Ioni</a:t>
                      </a:r>
                      <a:r>
                        <a:rPr lang="en-US" sz="1800" baseline="0">
                          <a:latin typeface="Times"/>
                          <a:cs typeface="Times"/>
                        </a:rPr>
                        <a:t>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a:latin typeface="Times"/>
                          <a:cs typeface="Times"/>
                        </a:rPr>
                        <a:t>(between Na</a:t>
                      </a:r>
                      <a:r>
                        <a:rPr lang="en-US" sz="1200" baseline="30000">
                          <a:latin typeface="Times"/>
                          <a:cs typeface="Times"/>
                        </a:rPr>
                        <a:t>+</a:t>
                      </a:r>
                      <a:r>
                        <a:rPr lang="en-US" sz="1200" baseline="0">
                          <a:latin typeface="Times"/>
                          <a:cs typeface="Times"/>
                        </a:rPr>
                        <a:t> and NO</a:t>
                      </a:r>
                      <a:r>
                        <a:rPr lang="en-US" sz="1200" baseline="-25000">
                          <a:latin typeface="Times"/>
                          <a:cs typeface="Times"/>
                        </a:rPr>
                        <a:t>3</a:t>
                      </a:r>
                      <a:r>
                        <a:rPr lang="en-US" sz="1200" baseline="30000">
                          <a:latin typeface="Times"/>
                          <a:cs typeface="Times"/>
                        </a:rPr>
                        <a:t>–</a:t>
                      </a:r>
                      <a:r>
                        <a:rPr lang="en-US" sz="1200" baseline="0">
                          <a:latin typeface="Times"/>
                          <a:cs typeface="Times"/>
                        </a:rPr>
                        <a:t>)</a:t>
                      </a:r>
                      <a:r>
                        <a:rPr lang="en-US" sz="1800" baseline="0">
                          <a:latin typeface="Times"/>
                          <a:cs typeface="Time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a:cs typeface="Times"/>
                        </a:rPr>
                        <a:t>and</a:t>
                      </a:r>
                      <a:r>
                        <a:rPr lang="en-US" sz="1800" baseline="0">
                          <a:latin typeface="Times"/>
                          <a:cs typeface="Time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a:latin typeface="Times"/>
                          <a:cs typeface="Times"/>
                        </a:rPr>
                        <a:t>Covalent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a:latin typeface="Times"/>
                          <a:cs typeface="Times"/>
                        </a:rPr>
                        <a:t>(within the polyatomic ion NO</a:t>
                      </a:r>
                      <a:r>
                        <a:rPr lang="en-US" sz="1200" baseline="-25000">
                          <a:latin typeface="Times"/>
                          <a:cs typeface="Times"/>
                        </a:rPr>
                        <a:t>3</a:t>
                      </a:r>
                      <a:r>
                        <a:rPr lang="en-US" sz="1200" baseline="30000">
                          <a:latin typeface="Times"/>
                          <a:cs typeface="Times"/>
                        </a:rPr>
                        <a:t>–</a:t>
                      </a:r>
                      <a:r>
                        <a:rPr lang="en-US" sz="1200" baseline="0">
                          <a:latin typeface="Times"/>
                          <a:cs typeface="Times"/>
                        </a:rPr>
                        <a:t>)</a:t>
                      </a:r>
                      <a:endParaRPr lang="en-US" sz="1200">
                        <a:latin typeface="Times"/>
                        <a:cs typeface="Time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24086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smtClean="0"/>
              <a:t>Polyatomic Ions</a:t>
            </a:r>
          </a:p>
        </p:txBody>
      </p:sp>
      <p:sp>
        <p:nvSpPr>
          <p:cNvPr id="760835" name="Rectangle 3"/>
          <p:cNvSpPr>
            <a:spLocks noGrp="1" noChangeArrowheads="1"/>
          </p:cNvSpPr>
          <p:nvPr>
            <p:ph type="body" sz="half" idx="1"/>
          </p:nvPr>
        </p:nvSpPr>
        <p:spPr/>
        <p:txBody>
          <a:bodyPr>
            <a:normAutofit fontScale="92500" lnSpcReduction="20000"/>
          </a:bodyPr>
          <a:lstStyle/>
          <a:p>
            <a:r>
              <a:rPr lang="en-US" dirty="0"/>
              <a:t>Polyatomic ion</a:t>
            </a:r>
          </a:p>
          <a:p>
            <a:pPr lvl="1"/>
            <a:r>
              <a:rPr lang="en-US" dirty="0"/>
              <a:t>A group of covalently bonded atoms with an overall net charge</a:t>
            </a:r>
            <a:endParaRPr lang="en-US" dirty="0" smtClean="0"/>
          </a:p>
          <a:p>
            <a:endParaRPr lang="en-US" dirty="0"/>
          </a:p>
          <a:p>
            <a:r>
              <a:rPr lang="en-US" dirty="0"/>
              <a:t>Oxoanions</a:t>
            </a:r>
          </a:p>
          <a:p>
            <a:pPr lvl="1"/>
            <a:r>
              <a:rPr lang="en-US" dirty="0"/>
              <a:t>A common class of polyatomic ion that contains oxygen and another element</a:t>
            </a:r>
          </a:p>
          <a:p>
            <a:endParaRPr lang="en-US" dirty="0"/>
          </a:p>
          <a:p>
            <a:endParaRPr lang="en-US" dirty="0"/>
          </a:p>
          <a:p>
            <a:endParaRPr lang="en-US" dirty="0"/>
          </a:p>
        </p:txBody>
      </p:sp>
      <p:sp>
        <p:nvSpPr>
          <p:cNvPr id="2" name="Content Placeholder 1"/>
          <p:cNvSpPr>
            <a:spLocks noGrp="1"/>
          </p:cNvSpPr>
          <p:nvPr>
            <p:ph sz="half" idx="2"/>
          </p:nvPr>
        </p:nvSpPr>
        <p:spPr/>
        <p:txBody>
          <a:bodyPr/>
          <a:lstStyle/>
          <a:p>
            <a:endParaRPr lang="en-US"/>
          </a:p>
        </p:txBody>
      </p:sp>
      <p:sp>
        <p:nvSpPr>
          <p:cNvPr id="3" name="Rectangle 2"/>
          <p:cNvSpPr/>
          <p:nvPr/>
        </p:nvSpPr>
        <p:spPr>
          <a:xfrm>
            <a:off x="4619098" y="1702724"/>
            <a:ext cx="4088809" cy="4200983"/>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rPr>
              <a:t>Copyrighted textbook graphic omitted</a:t>
            </a:r>
          </a:p>
          <a:p>
            <a:pPr algn="ctr"/>
            <a:endParaRPr lang="en-US">
              <a:solidFill>
                <a:srgbClr val="FFFFFF"/>
              </a:solidFill>
            </a:endParaRPr>
          </a:p>
          <a:p>
            <a:pPr algn="ctr"/>
            <a:r>
              <a:rPr lang="en-US" b="1">
                <a:solidFill>
                  <a:srgbClr val="FFFFFF"/>
                </a:solidFill>
              </a:rPr>
              <a:t>Description</a:t>
            </a:r>
            <a:r>
              <a:rPr lang="en-US">
                <a:solidFill>
                  <a:srgbClr val="FFFFFF"/>
                </a:solidFill>
              </a:rPr>
              <a:t>:</a:t>
            </a:r>
          </a:p>
          <a:p>
            <a:pPr algn="ctr"/>
            <a:r>
              <a:rPr lang="en-US" i="1">
                <a:solidFill>
                  <a:srgbClr val="FFFFFF"/>
                </a:solidFill>
              </a:rPr>
              <a:t>Depictions of other common polyatomic ions, to expand on the example of a nitrate anion shown in the simulation</a:t>
            </a:r>
          </a:p>
        </p:txBody>
      </p:sp>
    </p:spTree>
    <p:extLst>
      <p:ext uri="{BB962C8B-B14F-4D97-AF65-F5344CB8AC3E}">
        <p14:creationId xmlns:p14="http://schemas.microsoft.com/office/powerpoint/2010/main" val="17804534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1045998"/>
              </p:ext>
            </p:extLst>
          </p:nvPr>
        </p:nvGraphicFramePr>
        <p:xfrm>
          <a:off x="152400" y="152402"/>
          <a:ext cx="8839200" cy="1904998"/>
        </p:xfrm>
        <a:graphic>
          <a:graphicData uri="http://schemas.openxmlformats.org/drawingml/2006/table">
            <a:tbl>
              <a:tblPr firstRow="1" bandRow="1">
                <a:tableStyleId>{5C22544A-7EE6-4342-B048-85BDC9FD1C3A}</a:tableStyleId>
              </a:tblPr>
              <a:tblGrid>
                <a:gridCol w="3657600"/>
                <a:gridCol w="1447800"/>
                <a:gridCol w="3733800"/>
              </a:tblGrid>
              <a:tr h="533398">
                <a:tc>
                  <a:txBody>
                    <a:bodyPr/>
                    <a:lstStyle/>
                    <a:p>
                      <a:pPr algn="ctr"/>
                      <a:r>
                        <a:rPr lang="en-US" sz="2000" b="0" i="1">
                          <a:latin typeface="Times New Roman"/>
                          <a:cs typeface="Times New Roman"/>
                        </a:rPr>
                        <a:t>Ionic compounds</a:t>
                      </a:r>
                    </a:p>
                  </a:txBody>
                  <a:tcPr anchor="ctr"/>
                </a:tc>
                <a:tc>
                  <a:txBody>
                    <a:bodyPr/>
                    <a:lstStyle/>
                    <a:p>
                      <a:pPr algn="ctr"/>
                      <a:r>
                        <a:rPr lang="en-US" sz="2000" b="0" i="1">
                          <a:latin typeface="Times New Roman"/>
                          <a:cs typeface="Times New Roman"/>
                        </a:rPr>
                        <a:t>vs</a:t>
                      </a:r>
                    </a:p>
                  </a:txBody>
                  <a:tcPr anchor="ctr"/>
                </a:tc>
                <a:tc>
                  <a:txBody>
                    <a:bodyPr/>
                    <a:lstStyle/>
                    <a:p>
                      <a:pPr algn="ctr"/>
                      <a:r>
                        <a:rPr lang="en-US" sz="2000" b="0" i="1">
                          <a:latin typeface="Times New Roman"/>
                          <a:cs typeface="Times New Roman"/>
                        </a:rPr>
                        <a:t>Molecular</a:t>
                      </a:r>
                      <a:r>
                        <a:rPr lang="en-US" sz="2000" b="0" i="1" baseline="0">
                          <a:latin typeface="Times New Roman"/>
                          <a:cs typeface="Times New Roman"/>
                        </a:rPr>
                        <a:t> compounds</a:t>
                      </a:r>
                      <a:endParaRPr lang="en-US" sz="2000" b="0" i="1">
                        <a:latin typeface="Times New Roman"/>
                        <a:cs typeface="Times New Roman"/>
                      </a:endParaRPr>
                    </a:p>
                  </a:txBody>
                  <a:tcPr anchor="ctr"/>
                </a:tc>
              </a:tr>
              <a:tr h="1087097">
                <a:tc>
                  <a:txBody>
                    <a:bodyPr/>
                    <a:lstStyle/>
                    <a:p>
                      <a:pPr algn="ctr"/>
                      <a:r>
                        <a:rPr lang="en-US" b="1"/>
                        <a:t>ionic</a:t>
                      </a:r>
                    </a:p>
                    <a:p>
                      <a:pPr algn="ctr"/>
                      <a:endParaRPr lang="en-US"/>
                    </a:p>
                    <a:p>
                      <a:pPr algn="ctr"/>
                      <a:r>
                        <a:rPr lang="en-US"/>
                        <a:t>Results from attraction of positive</a:t>
                      </a:r>
                      <a:r>
                        <a:rPr lang="en-US" baseline="0"/>
                        <a:t> and negative ions</a:t>
                      </a:r>
                    </a:p>
                  </a:txBody>
                  <a:tcPr marT="137160" marB="137160" anchor="ctr"/>
                </a:tc>
                <a:tc>
                  <a:txBody>
                    <a:bodyPr/>
                    <a:lstStyle/>
                    <a:p>
                      <a:pPr algn="ctr"/>
                      <a:r>
                        <a:rPr lang="en-US" b="1">
                          <a:solidFill>
                            <a:schemeClr val="bg1"/>
                          </a:solidFill>
                        </a:rPr>
                        <a:t>Type of Bonding</a:t>
                      </a:r>
                    </a:p>
                  </a:txBody>
                  <a:tcPr marT="137160" marB="137160" anchor="ctr">
                    <a:solidFill>
                      <a:schemeClr val="accent1"/>
                    </a:solidFill>
                  </a:tcPr>
                </a:tc>
                <a:tc>
                  <a:txBody>
                    <a:bodyPr/>
                    <a:lstStyle/>
                    <a:p>
                      <a:pPr algn="ctr"/>
                      <a:r>
                        <a:rPr lang="en-US" b="1"/>
                        <a:t>covalent</a:t>
                      </a:r>
                    </a:p>
                    <a:p>
                      <a:pPr algn="ctr"/>
                      <a:endParaRPr lang="en-US"/>
                    </a:p>
                    <a:p>
                      <a:pPr algn="ctr"/>
                      <a:r>
                        <a:rPr lang="en-US"/>
                        <a:t>Results from sharing of electrons</a:t>
                      </a:r>
                      <a:r>
                        <a:rPr lang="en-US" baseline="0"/>
                        <a:t> between atoms</a:t>
                      </a:r>
                    </a:p>
                  </a:txBody>
                  <a:tcPr marT="137160" marB="137160" anchor="ctr"/>
                </a:tc>
              </a:tr>
            </a:tbl>
          </a:graphicData>
        </a:graphic>
      </p:graphicFrame>
    </p:spTree>
    <p:extLst>
      <p:ext uri="{BB962C8B-B14F-4D97-AF65-F5344CB8AC3E}">
        <p14:creationId xmlns:p14="http://schemas.microsoft.com/office/powerpoint/2010/main" val="374605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67782026"/>
              </p:ext>
            </p:extLst>
          </p:nvPr>
        </p:nvGraphicFramePr>
        <p:xfrm>
          <a:off x="152400" y="152402"/>
          <a:ext cx="8839200" cy="2992095"/>
        </p:xfrm>
        <a:graphic>
          <a:graphicData uri="http://schemas.openxmlformats.org/drawingml/2006/table">
            <a:tbl>
              <a:tblPr firstRow="1" bandRow="1">
                <a:tableStyleId>{5C22544A-7EE6-4342-B048-85BDC9FD1C3A}</a:tableStyleId>
              </a:tblPr>
              <a:tblGrid>
                <a:gridCol w="3657600"/>
                <a:gridCol w="1447800"/>
                <a:gridCol w="3733800"/>
              </a:tblGrid>
              <a:tr h="533398">
                <a:tc>
                  <a:txBody>
                    <a:bodyPr/>
                    <a:lstStyle/>
                    <a:p>
                      <a:pPr algn="ctr"/>
                      <a:r>
                        <a:rPr lang="en-US" sz="2000" b="0" i="1">
                          <a:latin typeface="Times New Roman"/>
                          <a:cs typeface="Times New Roman"/>
                        </a:rPr>
                        <a:t>Ionic compounds</a:t>
                      </a:r>
                    </a:p>
                  </a:txBody>
                  <a:tcPr anchor="ctr"/>
                </a:tc>
                <a:tc>
                  <a:txBody>
                    <a:bodyPr/>
                    <a:lstStyle/>
                    <a:p>
                      <a:pPr algn="ctr"/>
                      <a:r>
                        <a:rPr lang="en-US" sz="2000" b="0" i="1">
                          <a:latin typeface="Times New Roman"/>
                          <a:cs typeface="Times New Roman"/>
                        </a:rPr>
                        <a:t>vs</a:t>
                      </a:r>
                    </a:p>
                  </a:txBody>
                  <a:tcPr anchor="ctr"/>
                </a:tc>
                <a:tc>
                  <a:txBody>
                    <a:bodyPr/>
                    <a:lstStyle/>
                    <a:p>
                      <a:pPr algn="ctr"/>
                      <a:r>
                        <a:rPr lang="en-US" sz="2000" b="0" i="1">
                          <a:latin typeface="Times New Roman"/>
                          <a:cs typeface="Times New Roman"/>
                        </a:rPr>
                        <a:t>Molecular</a:t>
                      </a:r>
                      <a:r>
                        <a:rPr lang="en-US" sz="2000" b="0" i="1" baseline="0">
                          <a:latin typeface="Times New Roman"/>
                          <a:cs typeface="Times New Roman"/>
                        </a:rPr>
                        <a:t> compounds</a:t>
                      </a:r>
                      <a:endParaRPr lang="en-US" sz="2000" b="0" i="1">
                        <a:latin typeface="Times New Roman"/>
                        <a:cs typeface="Times New Roman"/>
                      </a:endParaRPr>
                    </a:p>
                  </a:txBody>
                  <a:tcPr anchor="ctr"/>
                </a:tc>
              </a:tr>
              <a:tr h="1087097">
                <a:tc>
                  <a:txBody>
                    <a:bodyPr/>
                    <a:lstStyle/>
                    <a:p>
                      <a:pPr algn="ctr"/>
                      <a:r>
                        <a:rPr lang="en-US" b="1"/>
                        <a:t>ionic</a:t>
                      </a:r>
                    </a:p>
                    <a:p>
                      <a:pPr algn="ctr"/>
                      <a:endParaRPr lang="en-US"/>
                    </a:p>
                    <a:p>
                      <a:pPr algn="ctr"/>
                      <a:r>
                        <a:rPr lang="en-US"/>
                        <a:t>Results from attraction of positive</a:t>
                      </a:r>
                      <a:r>
                        <a:rPr lang="en-US" baseline="0"/>
                        <a:t> and negative ions</a:t>
                      </a:r>
                    </a:p>
                  </a:txBody>
                  <a:tcPr marT="137160" marB="137160" anchor="ctr"/>
                </a:tc>
                <a:tc>
                  <a:txBody>
                    <a:bodyPr/>
                    <a:lstStyle/>
                    <a:p>
                      <a:pPr algn="ctr"/>
                      <a:r>
                        <a:rPr lang="en-US" b="1">
                          <a:solidFill>
                            <a:schemeClr val="bg1"/>
                          </a:solidFill>
                        </a:rPr>
                        <a:t>Type of Bonding</a:t>
                      </a:r>
                    </a:p>
                  </a:txBody>
                  <a:tcPr marT="137160" marB="137160" anchor="ctr">
                    <a:solidFill>
                      <a:schemeClr val="accent1"/>
                    </a:solidFill>
                  </a:tcPr>
                </a:tc>
                <a:tc>
                  <a:txBody>
                    <a:bodyPr/>
                    <a:lstStyle/>
                    <a:p>
                      <a:pPr algn="ctr"/>
                      <a:r>
                        <a:rPr lang="en-US" b="1"/>
                        <a:t>covalent</a:t>
                      </a:r>
                    </a:p>
                    <a:p>
                      <a:pPr algn="ctr"/>
                      <a:endParaRPr lang="en-US"/>
                    </a:p>
                    <a:p>
                      <a:pPr algn="ctr"/>
                      <a:r>
                        <a:rPr lang="en-US"/>
                        <a:t>Results from sharing of electrons</a:t>
                      </a:r>
                      <a:r>
                        <a:rPr lang="en-US" baseline="0"/>
                        <a:t> between atoms</a:t>
                      </a:r>
                    </a:p>
                  </a:txBody>
                  <a:tcPr marT="137160" marB="137160" anchor="ctr"/>
                </a:tc>
              </a:tr>
              <a:tr h="1087097">
                <a:tc>
                  <a:txBody>
                    <a:bodyPr/>
                    <a:lstStyle/>
                    <a:p>
                      <a:pPr algn="ctr"/>
                      <a:r>
                        <a:rPr lang="en-US"/>
                        <a:t>Always dissociates</a:t>
                      </a:r>
                      <a:r>
                        <a:rPr lang="en-US" baseline="0"/>
                        <a:t> (ionizes)</a:t>
                      </a:r>
                    </a:p>
                    <a:p>
                      <a:pPr algn="ctr"/>
                      <a:r>
                        <a:rPr lang="en-US" baseline="0"/>
                        <a:t>Always an electrolyte</a:t>
                      </a:r>
                      <a:endParaRPr lang="en-US"/>
                    </a:p>
                  </a:txBody>
                  <a:tcPr marT="137160" marB="137160" anchor="ctr"/>
                </a:tc>
                <a:tc>
                  <a:txBody>
                    <a:bodyPr/>
                    <a:lstStyle/>
                    <a:p>
                      <a:pPr algn="ctr"/>
                      <a:r>
                        <a:rPr lang="en-US" b="1">
                          <a:solidFill>
                            <a:schemeClr val="bg1"/>
                          </a:solidFill>
                        </a:rPr>
                        <a:t>Behavior in water</a:t>
                      </a:r>
                    </a:p>
                  </a:txBody>
                  <a:tcPr marT="137160" marB="137160" anchor="ctr">
                    <a:solidFill>
                      <a:schemeClr val="accent1"/>
                    </a:solidFill>
                  </a:tcPr>
                </a:tc>
                <a:tc>
                  <a:txBody>
                    <a:bodyPr/>
                    <a:lstStyle/>
                    <a:p>
                      <a:pPr algn="ctr"/>
                      <a:r>
                        <a:rPr lang="en-US"/>
                        <a:t>Usually</a:t>
                      </a:r>
                      <a:r>
                        <a:rPr lang="en-US" baseline="0"/>
                        <a:t> does not dissociate</a:t>
                      </a:r>
                    </a:p>
                    <a:p>
                      <a:pPr algn="ctr"/>
                      <a:r>
                        <a:rPr lang="en-US" baseline="0"/>
                        <a:t>*exception: ACIDS &amp; BASES</a:t>
                      </a:r>
                    </a:p>
                  </a:txBody>
                  <a:tcPr marT="137160" marB="137160" anchor="ctr"/>
                </a:tc>
              </a:tr>
            </a:tbl>
          </a:graphicData>
        </a:graphic>
      </p:graphicFrame>
    </p:spTree>
    <p:extLst>
      <p:ext uri="{BB962C8B-B14F-4D97-AF65-F5344CB8AC3E}">
        <p14:creationId xmlns:p14="http://schemas.microsoft.com/office/powerpoint/2010/main" val="123611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64878264"/>
              </p:ext>
            </p:extLst>
          </p:nvPr>
        </p:nvGraphicFramePr>
        <p:xfrm>
          <a:off x="76200" y="3048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638801" y="5257800"/>
            <a:ext cx="3200400" cy="923330"/>
          </a:xfrm>
          <a:prstGeom prst="rect">
            <a:avLst/>
          </a:prstGeom>
          <a:noFill/>
        </p:spPr>
        <p:txBody>
          <a:bodyPr wrap="square" rtlCol="0">
            <a:spAutoFit/>
          </a:bodyPr>
          <a:lstStyle/>
          <a:p>
            <a:r>
              <a:rPr lang="en-US" i="1"/>
              <a:t>How can we distinguish between different types of compounds?</a:t>
            </a:r>
          </a:p>
        </p:txBody>
      </p:sp>
    </p:spTree>
    <p:extLst>
      <p:ext uri="{BB962C8B-B14F-4D97-AF65-F5344CB8AC3E}">
        <p14:creationId xmlns:p14="http://schemas.microsoft.com/office/powerpoint/2010/main" val="3762920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A4EAEAE9-F8F8-0145-881B-30DE57A8FE6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FB7D3611-64F1-814E-9670-1BA12D04E90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E5CE6E1B-65BE-F447-97EF-56B1431CADA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4B99123-FF91-B448-AE83-3ECDFAB5B26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9469DD2B-96C7-6940-BD72-4B7F38A10E3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415AFCE-D253-054E-A9C9-F3B1476F087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BD4A66FF-E4B8-864D-8A08-FDAC630E3EB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7E4137E0-C5A1-E744-A3D6-3987E0E6D30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370C4C1A-4716-2F48-B9EF-E0027351CB5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B8F0594-BBCE-7349-8D2F-E670C045371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82AA240A-03F7-B04F-86FE-D0C7588C272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A96CE00F-9B51-6447-8605-8064C2852E5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280A35EB-A7EE-AC47-A2B6-DB6D920EB77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3D683ABE-91B6-4B44-B346-02D96BBB92F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8E639C9E-2A94-5A49-A416-F2D177E1231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98494929-F653-C649-BDB6-819D0D110BB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125FF941-0459-C14A-8C0B-C239849D3E0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2092928"/>
              </p:ext>
            </p:extLst>
          </p:nvPr>
        </p:nvGraphicFramePr>
        <p:xfrm>
          <a:off x="152400" y="152402"/>
          <a:ext cx="8839200" cy="4079192"/>
        </p:xfrm>
        <a:graphic>
          <a:graphicData uri="http://schemas.openxmlformats.org/drawingml/2006/table">
            <a:tbl>
              <a:tblPr firstRow="1" bandRow="1">
                <a:tableStyleId>{5C22544A-7EE6-4342-B048-85BDC9FD1C3A}</a:tableStyleId>
              </a:tblPr>
              <a:tblGrid>
                <a:gridCol w="3657600"/>
                <a:gridCol w="1447800"/>
                <a:gridCol w="3733800"/>
              </a:tblGrid>
              <a:tr h="533398">
                <a:tc>
                  <a:txBody>
                    <a:bodyPr/>
                    <a:lstStyle/>
                    <a:p>
                      <a:pPr algn="ctr"/>
                      <a:r>
                        <a:rPr lang="en-US" sz="2000" b="0" i="1">
                          <a:latin typeface="Times New Roman"/>
                          <a:cs typeface="Times New Roman"/>
                        </a:rPr>
                        <a:t>Ionic compounds</a:t>
                      </a:r>
                    </a:p>
                  </a:txBody>
                  <a:tcPr anchor="ctr"/>
                </a:tc>
                <a:tc>
                  <a:txBody>
                    <a:bodyPr/>
                    <a:lstStyle/>
                    <a:p>
                      <a:pPr algn="ctr"/>
                      <a:r>
                        <a:rPr lang="en-US" sz="2000" b="0" i="1">
                          <a:latin typeface="Times New Roman"/>
                          <a:cs typeface="Times New Roman"/>
                        </a:rPr>
                        <a:t>vs</a:t>
                      </a:r>
                    </a:p>
                  </a:txBody>
                  <a:tcPr anchor="ctr"/>
                </a:tc>
                <a:tc>
                  <a:txBody>
                    <a:bodyPr/>
                    <a:lstStyle/>
                    <a:p>
                      <a:pPr algn="ctr"/>
                      <a:r>
                        <a:rPr lang="en-US" sz="2000" b="0" i="1">
                          <a:latin typeface="Times New Roman"/>
                          <a:cs typeface="Times New Roman"/>
                        </a:rPr>
                        <a:t>Molecular</a:t>
                      </a:r>
                      <a:r>
                        <a:rPr lang="en-US" sz="2000" b="0" i="1" baseline="0">
                          <a:latin typeface="Times New Roman"/>
                          <a:cs typeface="Times New Roman"/>
                        </a:rPr>
                        <a:t> compounds</a:t>
                      </a:r>
                      <a:endParaRPr lang="en-US" sz="2000" b="0" i="1">
                        <a:latin typeface="Times New Roman"/>
                        <a:cs typeface="Times New Roman"/>
                      </a:endParaRPr>
                    </a:p>
                  </a:txBody>
                  <a:tcPr anchor="ctr"/>
                </a:tc>
              </a:tr>
              <a:tr h="1087097">
                <a:tc>
                  <a:txBody>
                    <a:bodyPr/>
                    <a:lstStyle/>
                    <a:p>
                      <a:pPr algn="ctr"/>
                      <a:r>
                        <a:rPr lang="en-US" b="1"/>
                        <a:t>ionic</a:t>
                      </a:r>
                    </a:p>
                    <a:p>
                      <a:pPr algn="ctr"/>
                      <a:endParaRPr lang="en-US"/>
                    </a:p>
                    <a:p>
                      <a:pPr algn="ctr"/>
                      <a:r>
                        <a:rPr lang="en-US"/>
                        <a:t>Results from attraction of positive</a:t>
                      </a:r>
                      <a:r>
                        <a:rPr lang="en-US" baseline="0"/>
                        <a:t> and negative ions</a:t>
                      </a:r>
                    </a:p>
                  </a:txBody>
                  <a:tcPr marT="137160" marB="137160" anchor="ctr"/>
                </a:tc>
                <a:tc>
                  <a:txBody>
                    <a:bodyPr/>
                    <a:lstStyle/>
                    <a:p>
                      <a:pPr algn="ctr"/>
                      <a:r>
                        <a:rPr lang="en-US" b="1">
                          <a:solidFill>
                            <a:schemeClr val="bg1"/>
                          </a:solidFill>
                        </a:rPr>
                        <a:t>Type of Bonding</a:t>
                      </a:r>
                    </a:p>
                  </a:txBody>
                  <a:tcPr marT="137160" marB="137160" anchor="ctr">
                    <a:solidFill>
                      <a:schemeClr val="accent1"/>
                    </a:solidFill>
                  </a:tcPr>
                </a:tc>
                <a:tc>
                  <a:txBody>
                    <a:bodyPr/>
                    <a:lstStyle/>
                    <a:p>
                      <a:pPr algn="ctr"/>
                      <a:r>
                        <a:rPr lang="en-US" b="1"/>
                        <a:t>covalent</a:t>
                      </a:r>
                    </a:p>
                    <a:p>
                      <a:pPr algn="ctr"/>
                      <a:endParaRPr lang="en-US"/>
                    </a:p>
                    <a:p>
                      <a:pPr algn="ctr"/>
                      <a:r>
                        <a:rPr lang="en-US"/>
                        <a:t>Results from sharing of electrons</a:t>
                      </a:r>
                      <a:r>
                        <a:rPr lang="en-US" baseline="0"/>
                        <a:t> between atoms</a:t>
                      </a:r>
                    </a:p>
                  </a:txBody>
                  <a:tcPr marT="137160" marB="137160" anchor="ctr"/>
                </a:tc>
              </a:tr>
              <a:tr h="1087097">
                <a:tc>
                  <a:txBody>
                    <a:bodyPr/>
                    <a:lstStyle/>
                    <a:p>
                      <a:pPr algn="ctr"/>
                      <a:r>
                        <a:rPr lang="en-US"/>
                        <a:t>Always dissociates</a:t>
                      </a:r>
                      <a:r>
                        <a:rPr lang="en-US" baseline="0"/>
                        <a:t> (ionizes)</a:t>
                      </a:r>
                    </a:p>
                    <a:p>
                      <a:pPr algn="ctr"/>
                      <a:r>
                        <a:rPr lang="en-US" baseline="0"/>
                        <a:t>Always an electrolyte</a:t>
                      </a:r>
                      <a:endParaRPr lang="en-US"/>
                    </a:p>
                  </a:txBody>
                  <a:tcPr marT="137160" marB="137160" anchor="ctr"/>
                </a:tc>
                <a:tc>
                  <a:txBody>
                    <a:bodyPr/>
                    <a:lstStyle/>
                    <a:p>
                      <a:pPr algn="ctr"/>
                      <a:r>
                        <a:rPr lang="en-US" b="1">
                          <a:solidFill>
                            <a:schemeClr val="bg1"/>
                          </a:solidFill>
                        </a:rPr>
                        <a:t>Behavior in water</a:t>
                      </a:r>
                    </a:p>
                  </a:txBody>
                  <a:tcPr marT="137160" marB="137160" anchor="ctr">
                    <a:solidFill>
                      <a:schemeClr val="accent1"/>
                    </a:solidFill>
                  </a:tcPr>
                </a:tc>
                <a:tc>
                  <a:txBody>
                    <a:bodyPr/>
                    <a:lstStyle/>
                    <a:p>
                      <a:pPr algn="ctr"/>
                      <a:r>
                        <a:rPr lang="en-US"/>
                        <a:t>Usually</a:t>
                      </a:r>
                      <a:r>
                        <a:rPr lang="en-US" baseline="0"/>
                        <a:t> does not dissociate</a:t>
                      </a:r>
                    </a:p>
                    <a:p>
                      <a:pPr algn="ctr"/>
                      <a:r>
                        <a:rPr lang="en-US" baseline="0"/>
                        <a:t>*exception: ACIDS &amp; BASES</a:t>
                      </a:r>
                    </a:p>
                  </a:txBody>
                  <a:tcPr marT="137160" marB="137160" anchor="ctr"/>
                </a:tc>
              </a:tr>
              <a:tr h="1087097">
                <a:tc>
                  <a:txBody>
                    <a:bodyPr/>
                    <a:lstStyle/>
                    <a:p>
                      <a:pPr algn="ctr"/>
                      <a:r>
                        <a:rPr lang="en-US"/>
                        <a:t>Repeating</a:t>
                      </a:r>
                      <a:r>
                        <a:rPr lang="en-US" baseline="0"/>
                        <a:t> units </a:t>
                      </a:r>
                    </a:p>
                  </a:txBody>
                  <a:tcPr marT="137160" marB="137160" anchor="ctr"/>
                </a:tc>
                <a:tc>
                  <a:txBody>
                    <a:bodyPr/>
                    <a:lstStyle/>
                    <a:p>
                      <a:pPr algn="ctr"/>
                      <a:r>
                        <a:rPr lang="en-US" b="1">
                          <a:solidFill>
                            <a:schemeClr val="bg1"/>
                          </a:solidFill>
                        </a:rPr>
                        <a:t>Structure</a:t>
                      </a:r>
                    </a:p>
                  </a:txBody>
                  <a:tcPr marT="137160" marB="137160" anchor="ctr">
                    <a:solidFill>
                      <a:schemeClr val="accent1"/>
                    </a:solidFill>
                  </a:tcPr>
                </a:tc>
                <a:tc>
                  <a:txBody>
                    <a:bodyPr/>
                    <a:lstStyle/>
                    <a:p>
                      <a:pPr algn="ctr"/>
                      <a:r>
                        <a:rPr lang="en-US"/>
                        <a:t>Discrete</a:t>
                      </a:r>
                      <a:r>
                        <a:rPr lang="en-US" baseline="0"/>
                        <a:t> entities</a:t>
                      </a:r>
                    </a:p>
                  </a:txBody>
                  <a:tcPr marT="137160" marB="137160" anchor="ctr"/>
                </a:tc>
              </a:tr>
            </a:tbl>
          </a:graphicData>
        </a:graphic>
      </p:graphicFrame>
    </p:spTree>
    <p:extLst>
      <p:ext uri="{BB962C8B-B14F-4D97-AF65-F5344CB8AC3E}">
        <p14:creationId xmlns:p14="http://schemas.microsoft.com/office/powerpoint/2010/main" val="372181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4309625"/>
              </p:ext>
            </p:extLst>
          </p:nvPr>
        </p:nvGraphicFramePr>
        <p:xfrm>
          <a:off x="152400" y="152402"/>
          <a:ext cx="8839200" cy="5450792"/>
        </p:xfrm>
        <a:graphic>
          <a:graphicData uri="http://schemas.openxmlformats.org/drawingml/2006/table">
            <a:tbl>
              <a:tblPr firstRow="1" bandRow="1">
                <a:tableStyleId>{5C22544A-7EE6-4342-B048-85BDC9FD1C3A}</a:tableStyleId>
              </a:tblPr>
              <a:tblGrid>
                <a:gridCol w="3657600"/>
                <a:gridCol w="1447800"/>
                <a:gridCol w="3733800"/>
              </a:tblGrid>
              <a:tr h="533398">
                <a:tc>
                  <a:txBody>
                    <a:bodyPr/>
                    <a:lstStyle/>
                    <a:p>
                      <a:pPr algn="ctr"/>
                      <a:r>
                        <a:rPr lang="en-US" sz="2000" b="0" i="1">
                          <a:latin typeface="Times New Roman"/>
                          <a:cs typeface="Times New Roman"/>
                        </a:rPr>
                        <a:t>Ionic compounds</a:t>
                      </a:r>
                    </a:p>
                  </a:txBody>
                  <a:tcPr anchor="ctr"/>
                </a:tc>
                <a:tc>
                  <a:txBody>
                    <a:bodyPr/>
                    <a:lstStyle/>
                    <a:p>
                      <a:pPr algn="ctr"/>
                      <a:r>
                        <a:rPr lang="en-US" sz="2000" b="0" i="1">
                          <a:latin typeface="Times New Roman"/>
                          <a:cs typeface="Times New Roman"/>
                        </a:rPr>
                        <a:t>vs</a:t>
                      </a:r>
                    </a:p>
                  </a:txBody>
                  <a:tcPr anchor="ctr"/>
                </a:tc>
                <a:tc>
                  <a:txBody>
                    <a:bodyPr/>
                    <a:lstStyle/>
                    <a:p>
                      <a:pPr algn="ctr"/>
                      <a:r>
                        <a:rPr lang="en-US" sz="2000" b="0" i="1">
                          <a:latin typeface="Times New Roman"/>
                          <a:cs typeface="Times New Roman"/>
                        </a:rPr>
                        <a:t>Molecular</a:t>
                      </a:r>
                      <a:r>
                        <a:rPr lang="en-US" sz="2000" b="0" i="1" baseline="0">
                          <a:latin typeface="Times New Roman"/>
                          <a:cs typeface="Times New Roman"/>
                        </a:rPr>
                        <a:t> compounds</a:t>
                      </a:r>
                      <a:endParaRPr lang="en-US" sz="2000" b="0" i="1">
                        <a:latin typeface="Times New Roman"/>
                        <a:cs typeface="Times New Roman"/>
                      </a:endParaRPr>
                    </a:p>
                  </a:txBody>
                  <a:tcPr anchor="ctr"/>
                </a:tc>
              </a:tr>
              <a:tr h="1087097">
                <a:tc>
                  <a:txBody>
                    <a:bodyPr/>
                    <a:lstStyle/>
                    <a:p>
                      <a:pPr algn="ctr"/>
                      <a:r>
                        <a:rPr lang="en-US" b="1"/>
                        <a:t>ionic</a:t>
                      </a:r>
                    </a:p>
                    <a:p>
                      <a:pPr algn="ctr"/>
                      <a:endParaRPr lang="en-US"/>
                    </a:p>
                    <a:p>
                      <a:pPr algn="ctr"/>
                      <a:r>
                        <a:rPr lang="en-US"/>
                        <a:t>Results from attraction of positive</a:t>
                      </a:r>
                      <a:r>
                        <a:rPr lang="en-US" baseline="0"/>
                        <a:t> and negative ions</a:t>
                      </a:r>
                    </a:p>
                  </a:txBody>
                  <a:tcPr marT="137160" marB="137160" anchor="ctr"/>
                </a:tc>
                <a:tc>
                  <a:txBody>
                    <a:bodyPr/>
                    <a:lstStyle/>
                    <a:p>
                      <a:pPr algn="ctr"/>
                      <a:r>
                        <a:rPr lang="en-US" b="1">
                          <a:solidFill>
                            <a:schemeClr val="bg1"/>
                          </a:solidFill>
                        </a:rPr>
                        <a:t>Type of Bonding</a:t>
                      </a:r>
                    </a:p>
                  </a:txBody>
                  <a:tcPr marT="137160" marB="137160" anchor="ctr">
                    <a:solidFill>
                      <a:schemeClr val="accent1"/>
                    </a:solidFill>
                  </a:tcPr>
                </a:tc>
                <a:tc>
                  <a:txBody>
                    <a:bodyPr/>
                    <a:lstStyle/>
                    <a:p>
                      <a:pPr algn="ctr"/>
                      <a:r>
                        <a:rPr lang="en-US" b="1"/>
                        <a:t>covalent</a:t>
                      </a:r>
                    </a:p>
                    <a:p>
                      <a:pPr algn="ctr"/>
                      <a:endParaRPr lang="en-US"/>
                    </a:p>
                    <a:p>
                      <a:pPr algn="ctr"/>
                      <a:r>
                        <a:rPr lang="en-US"/>
                        <a:t>Results from sharing of electrons</a:t>
                      </a:r>
                      <a:r>
                        <a:rPr lang="en-US" baseline="0"/>
                        <a:t> between atoms</a:t>
                      </a:r>
                    </a:p>
                  </a:txBody>
                  <a:tcPr marT="137160" marB="137160" anchor="ctr"/>
                </a:tc>
              </a:tr>
              <a:tr h="1087097">
                <a:tc>
                  <a:txBody>
                    <a:bodyPr/>
                    <a:lstStyle/>
                    <a:p>
                      <a:pPr algn="ctr"/>
                      <a:r>
                        <a:rPr lang="en-US"/>
                        <a:t>Always dissociates</a:t>
                      </a:r>
                      <a:r>
                        <a:rPr lang="en-US" baseline="0"/>
                        <a:t> (ionizes)</a:t>
                      </a:r>
                    </a:p>
                    <a:p>
                      <a:pPr algn="ctr"/>
                      <a:r>
                        <a:rPr lang="en-US" baseline="0"/>
                        <a:t>Always an electrolyte</a:t>
                      </a:r>
                      <a:endParaRPr lang="en-US"/>
                    </a:p>
                  </a:txBody>
                  <a:tcPr marT="137160" marB="137160" anchor="ctr"/>
                </a:tc>
                <a:tc>
                  <a:txBody>
                    <a:bodyPr/>
                    <a:lstStyle/>
                    <a:p>
                      <a:pPr algn="ctr"/>
                      <a:r>
                        <a:rPr lang="en-US" b="1">
                          <a:solidFill>
                            <a:schemeClr val="bg1"/>
                          </a:solidFill>
                        </a:rPr>
                        <a:t>Behavior in water</a:t>
                      </a:r>
                    </a:p>
                  </a:txBody>
                  <a:tcPr marT="137160" marB="137160" anchor="ctr">
                    <a:solidFill>
                      <a:schemeClr val="accent1"/>
                    </a:solidFill>
                  </a:tcPr>
                </a:tc>
                <a:tc>
                  <a:txBody>
                    <a:bodyPr/>
                    <a:lstStyle/>
                    <a:p>
                      <a:pPr algn="ctr"/>
                      <a:r>
                        <a:rPr lang="en-US"/>
                        <a:t>Usually</a:t>
                      </a:r>
                      <a:r>
                        <a:rPr lang="en-US" baseline="0"/>
                        <a:t> does not dissociate</a:t>
                      </a:r>
                    </a:p>
                    <a:p>
                      <a:pPr algn="ctr"/>
                      <a:r>
                        <a:rPr lang="en-US" baseline="0"/>
                        <a:t>*exception: ACIDS &amp; BASES</a:t>
                      </a:r>
                    </a:p>
                  </a:txBody>
                  <a:tcPr marT="137160" marB="137160" anchor="ctr"/>
                </a:tc>
              </a:tr>
              <a:tr h="1087097">
                <a:tc>
                  <a:txBody>
                    <a:bodyPr/>
                    <a:lstStyle/>
                    <a:p>
                      <a:pPr algn="ctr"/>
                      <a:r>
                        <a:rPr lang="en-US"/>
                        <a:t>Repeating</a:t>
                      </a:r>
                      <a:r>
                        <a:rPr lang="en-US" baseline="0"/>
                        <a:t> units </a:t>
                      </a:r>
                    </a:p>
                  </a:txBody>
                  <a:tcPr marT="137160" marB="137160" anchor="ctr"/>
                </a:tc>
                <a:tc>
                  <a:txBody>
                    <a:bodyPr/>
                    <a:lstStyle/>
                    <a:p>
                      <a:pPr algn="ctr"/>
                      <a:r>
                        <a:rPr lang="en-US" b="1">
                          <a:solidFill>
                            <a:schemeClr val="bg1"/>
                          </a:solidFill>
                        </a:rPr>
                        <a:t>Structure</a:t>
                      </a:r>
                    </a:p>
                  </a:txBody>
                  <a:tcPr marT="137160" marB="137160" anchor="ctr">
                    <a:solidFill>
                      <a:schemeClr val="accent1"/>
                    </a:solidFill>
                  </a:tcPr>
                </a:tc>
                <a:tc>
                  <a:txBody>
                    <a:bodyPr/>
                    <a:lstStyle/>
                    <a:p>
                      <a:pPr algn="ctr"/>
                      <a:r>
                        <a:rPr lang="en-US"/>
                        <a:t>Discrete</a:t>
                      </a:r>
                      <a:r>
                        <a:rPr lang="en-US" baseline="0"/>
                        <a:t> entities</a:t>
                      </a:r>
                    </a:p>
                  </a:txBody>
                  <a:tcPr marT="137160" marB="137160" anchor="ctr"/>
                </a:tc>
              </a:tr>
              <a:tr h="1087097">
                <a:tc>
                  <a:txBody>
                    <a:bodyPr/>
                    <a:lstStyle/>
                    <a:p>
                      <a:pPr algn="ctr"/>
                      <a:r>
                        <a:rPr lang="en-US" b="1"/>
                        <a:t>Formula unit</a:t>
                      </a:r>
                    </a:p>
                    <a:p>
                      <a:pPr algn="ctr"/>
                      <a:endParaRPr lang="en-US"/>
                    </a:p>
                    <a:p>
                      <a:pPr algn="ctr"/>
                      <a:r>
                        <a:rPr lang="en-US"/>
                        <a:t>Represents the smallest whole number</a:t>
                      </a:r>
                      <a:r>
                        <a:rPr lang="en-US" baseline="0"/>
                        <a:t> ratio of elements</a:t>
                      </a:r>
                      <a:endParaRPr lang="en-US"/>
                    </a:p>
                  </a:txBody>
                  <a:tcPr marT="137160" marB="137160" anchor="ctr"/>
                </a:tc>
                <a:tc>
                  <a:txBody>
                    <a:bodyPr/>
                    <a:lstStyle/>
                    <a:p>
                      <a:pPr algn="ctr"/>
                      <a:r>
                        <a:rPr lang="en-US" b="1">
                          <a:solidFill>
                            <a:schemeClr val="bg1"/>
                          </a:solidFill>
                        </a:rPr>
                        <a:t>Chemical</a:t>
                      </a:r>
                      <a:r>
                        <a:rPr lang="en-US" b="1" baseline="0">
                          <a:solidFill>
                            <a:schemeClr val="bg1"/>
                          </a:solidFill>
                        </a:rPr>
                        <a:t> formula</a:t>
                      </a:r>
                      <a:endParaRPr lang="en-US" b="1">
                        <a:solidFill>
                          <a:schemeClr val="bg1"/>
                        </a:solidFill>
                      </a:endParaRPr>
                    </a:p>
                  </a:txBody>
                  <a:tcPr marT="137160" marB="137160" anchor="ctr">
                    <a:solidFill>
                      <a:schemeClr val="accent1"/>
                    </a:solidFill>
                  </a:tcPr>
                </a:tc>
                <a:tc>
                  <a:txBody>
                    <a:bodyPr/>
                    <a:lstStyle/>
                    <a:p>
                      <a:pPr algn="ctr"/>
                      <a:r>
                        <a:rPr lang="en-US" b="1"/>
                        <a:t>Molecular formula</a:t>
                      </a:r>
                    </a:p>
                    <a:p>
                      <a:pPr algn="ctr"/>
                      <a:endParaRPr lang="en-US"/>
                    </a:p>
                    <a:p>
                      <a:pPr algn="ctr"/>
                      <a:r>
                        <a:rPr lang="en-US"/>
                        <a:t>Represents</a:t>
                      </a:r>
                      <a:r>
                        <a:rPr lang="en-US" baseline="0"/>
                        <a:t> the actual number of atoms in each discrete molecule</a:t>
                      </a:r>
                      <a:endParaRPr lang="en-US"/>
                    </a:p>
                  </a:txBody>
                  <a:tcPr marT="137160" marB="137160" anchor="ctr"/>
                </a:tc>
              </a:tr>
            </a:tbl>
          </a:graphicData>
        </a:graphic>
      </p:graphicFrame>
    </p:spTree>
    <p:extLst>
      <p:ext uri="{BB962C8B-B14F-4D97-AF65-F5344CB8AC3E}">
        <p14:creationId xmlns:p14="http://schemas.microsoft.com/office/powerpoint/2010/main" val="29608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457200" y="3877729"/>
            <a:ext cx="8001000" cy="1981200"/>
          </a:xfrm>
          <a:prstGeom prst="wedgeRoundRectCallout">
            <a:avLst>
              <a:gd name="adj1" fmla="val -43391"/>
              <a:gd name="adj2" fmla="val 7570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2800">
                <a:solidFill>
                  <a:prstClr val="black"/>
                </a:solidFill>
              </a:rPr>
              <a:t>How can we use the </a:t>
            </a:r>
            <a:r>
              <a:rPr lang="en-US" sz="2800" b="1">
                <a:solidFill>
                  <a:srgbClr val="4BACC6"/>
                </a:solidFill>
              </a:rPr>
              <a:t>periodic table</a:t>
            </a:r>
            <a:r>
              <a:rPr lang="en-US" sz="2800">
                <a:solidFill>
                  <a:prstClr val="black"/>
                </a:solidFill>
              </a:rPr>
              <a:t> to predict the bonding and properties of compounds?</a:t>
            </a:r>
          </a:p>
        </p:txBody>
      </p:sp>
      <p:sp>
        <p:nvSpPr>
          <p:cNvPr id="11" name="Rounded Rectangular Callout 10"/>
          <p:cNvSpPr/>
          <p:nvPr/>
        </p:nvSpPr>
        <p:spPr>
          <a:xfrm>
            <a:off x="533400" y="448729"/>
            <a:ext cx="8001000" cy="2819400"/>
          </a:xfrm>
          <a:prstGeom prst="wedgeRoundRectCallout">
            <a:avLst>
              <a:gd name="adj1" fmla="val 42323"/>
              <a:gd name="adj2" fmla="val 635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prstClr val="black"/>
                </a:solidFill>
              </a:rPr>
              <a:t>How does the </a:t>
            </a:r>
            <a:r>
              <a:rPr lang="en-US" sz="2800" b="1">
                <a:solidFill>
                  <a:schemeClr val="accent6">
                    <a:lumMod val="75000"/>
                  </a:schemeClr>
                </a:solidFill>
              </a:rPr>
              <a:t>atomic-level structure </a:t>
            </a:r>
            <a:r>
              <a:rPr lang="en-US" sz="2800">
                <a:solidFill>
                  <a:prstClr val="black"/>
                </a:solidFill>
              </a:rPr>
              <a:t>of compounds affect their </a:t>
            </a:r>
            <a:r>
              <a:rPr lang="en-US" sz="2800" b="1">
                <a:solidFill>
                  <a:srgbClr val="008000"/>
                </a:solidFill>
              </a:rPr>
              <a:t>observable properties</a:t>
            </a:r>
            <a:r>
              <a:rPr lang="en-US" sz="2800">
                <a:solidFill>
                  <a:prstClr val="black"/>
                </a:solidFill>
              </a:rPr>
              <a:t>?</a:t>
            </a:r>
          </a:p>
          <a:p>
            <a:pPr lvl="0" algn="ctr"/>
            <a:endParaRPr lang="en-US" sz="2800">
              <a:solidFill>
                <a:prstClr val="black"/>
              </a:solidFill>
            </a:endParaRPr>
          </a:p>
          <a:p>
            <a:pPr lvl="0" algn="ctr"/>
            <a:endParaRPr lang="en-US" sz="2800">
              <a:solidFill>
                <a:prstClr val="black"/>
              </a:solidFill>
            </a:endParaRPr>
          </a:p>
          <a:p>
            <a:pPr lvl="0" algn="ctr"/>
            <a:endParaRPr lang="en-US" sz="2800">
              <a:solidFill>
                <a:prstClr val="black"/>
              </a:solidFill>
            </a:endParaRPr>
          </a:p>
        </p:txBody>
      </p:sp>
      <p:sp>
        <p:nvSpPr>
          <p:cNvPr id="12" name="Rectangle 11"/>
          <p:cNvSpPr/>
          <p:nvPr/>
        </p:nvSpPr>
        <p:spPr>
          <a:xfrm>
            <a:off x="838200" y="1972729"/>
            <a:ext cx="3200400" cy="954107"/>
          </a:xfrm>
          <a:prstGeom prst="rect">
            <a:avLst/>
          </a:prstGeom>
        </p:spPr>
        <p:txBody>
          <a:bodyPr wrap="square">
            <a:spAutoFit/>
          </a:bodyPr>
          <a:lstStyle/>
          <a:p>
            <a:pPr algn="ctr"/>
            <a:r>
              <a:rPr lang="en-US" sz="2800" b="1">
                <a:solidFill>
                  <a:srgbClr val="008000"/>
                </a:solidFill>
                <a:latin typeface="Times"/>
                <a:cs typeface="Times"/>
              </a:rPr>
              <a:t>Conductivity </a:t>
            </a:r>
          </a:p>
          <a:p>
            <a:pPr algn="ctr"/>
            <a:r>
              <a:rPr lang="en-US" sz="2800" b="1">
                <a:solidFill>
                  <a:srgbClr val="008000"/>
                </a:solidFill>
                <a:latin typeface="Times"/>
                <a:cs typeface="Times"/>
              </a:rPr>
              <a:t>in solution</a:t>
            </a:r>
          </a:p>
        </p:txBody>
      </p:sp>
      <p:sp>
        <p:nvSpPr>
          <p:cNvPr id="13" name="Rectangle 12"/>
          <p:cNvSpPr/>
          <p:nvPr/>
        </p:nvSpPr>
        <p:spPr>
          <a:xfrm>
            <a:off x="5542754" y="1972729"/>
            <a:ext cx="2548795" cy="954107"/>
          </a:xfrm>
          <a:prstGeom prst="rect">
            <a:avLst/>
          </a:prstGeom>
        </p:spPr>
        <p:txBody>
          <a:bodyPr wrap="none">
            <a:spAutoFit/>
          </a:bodyPr>
          <a:lstStyle/>
          <a:p>
            <a:pPr algn="ctr"/>
            <a:r>
              <a:rPr lang="en-US" sz="2800" b="1">
                <a:solidFill>
                  <a:schemeClr val="accent6">
                    <a:lumMod val="75000"/>
                  </a:schemeClr>
                </a:solidFill>
                <a:latin typeface="Times"/>
                <a:cs typeface="Times"/>
              </a:rPr>
              <a:t>Types of </a:t>
            </a:r>
          </a:p>
          <a:p>
            <a:pPr algn="ctr"/>
            <a:r>
              <a:rPr lang="en-US" sz="2800" b="1">
                <a:solidFill>
                  <a:schemeClr val="accent6">
                    <a:lumMod val="75000"/>
                  </a:schemeClr>
                </a:solidFill>
                <a:latin typeface="Times"/>
                <a:cs typeface="Times"/>
              </a:rPr>
              <a:t>chemical bonds</a:t>
            </a:r>
          </a:p>
        </p:txBody>
      </p:sp>
      <p:cxnSp>
        <p:nvCxnSpPr>
          <p:cNvPr id="15" name="Straight Arrow Connector 14"/>
          <p:cNvCxnSpPr/>
          <p:nvPr/>
        </p:nvCxnSpPr>
        <p:spPr>
          <a:xfrm>
            <a:off x="3657600" y="2429929"/>
            <a:ext cx="1828800" cy="0"/>
          </a:xfrm>
          <a:prstGeom prst="straightConnector1">
            <a:avLst/>
          </a:prstGeom>
          <a:ln w="57150" cmpd="sng">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41256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64" y="1372583"/>
            <a:ext cx="8691653" cy="456424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04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Metals, Nonmetals, and Metalloids</a:t>
            </a:r>
            <a:endParaRPr lang="en-US" dirty="0"/>
          </a:p>
        </p:txBody>
      </p:sp>
      <p:sp>
        <p:nvSpPr>
          <p:cNvPr id="3" name="Content Placeholder 2"/>
          <p:cNvSpPr>
            <a:spLocks noGrp="1"/>
          </p:cNvSpPr>
          <p:nvPr>
            <p:ph idx="1"/>
          </p:nvPr>
        </p:nvSpPr>
        <p:spPr>
          <a:xfrm>
            <a:off x="457200" y="1493837"/>
            <a:ext cx="8229600" cy="4525963"/>
          </a:xfrm>
        </p:spPr>
        <p:txBody>
          <a:bodyPr>
            <a:normAutofit fontScale="85000" lnSpcReduction="20000"/>
          </a:bodyPr>
          <a:lstStyle/>
          <a:p>
            <a:r>
              <a:rPr lang="en-US" b="1" dirty="0" smtClean="0"/>
              <a:t>Metals</a:t>
            </a:r>
            <a:r>
              <a:rPr lang="en-US" dirty="0" smtClean="0"/>
              <a:t>:</a:t>
            </a:r>
          </a:p>
          <a:p>
            <a:pPr lvl="1"/>
            <a:r>
              <a:rPr lang="en-US" dirty="0" smtClean="0"/>
              <a:t>Characteristic luster (shiny!).</a:t>
            </a:r>
          </a:p>
          <a:p>
            <a:pPr lvl="1"/>
            <a:r>
              <a:rPr lang="en-US" dirty="0" smtClean="0"/>
              <a:t>Good conductors of heat and electricity.</a:t>
            </a:r>
          </a:p>
          <a:p>
            <a:pPr lvl="1"/>
            <a:r>
              <a:rPr lang="en-US" dirty="0" smtClean="0"/>
              <a:t>Solid at room temperature, except mercury.</a:t>
            </a:r>
          </a:p>
          <a:p>
            <a:pPr lvl="1"/>
            <a:endParaRPr lang="en-US" dirty="0" smtClean="0"/>
          </a:p>
          <a:p>
            <a:r>
              <a:rPr lang="en-US" b="1" dirty="0" smtClean="0"/>
              <a:t>Nonmetals</a:t>
            </a:r>
            <a:r>
              <a:rPr lang="en-US" dirty="0" smtClean="0"/>
              <a:t>:</a:t>
            </a:r>
          </a:p>
          <a:p>
            <a:pPr lvl="1"/>
            <a:r>
              <a:rPr lang="en-US" dirty="0" smtClean="0"/>
              <a:t>Dull in appearance.</a:t>
            </a:r>
          </a:p>
          <a:p>
            <a:pPr lvl="1"/>
            <a:r>
              <a:rPr lang="en-US" dirty="0" smtClean="0"/>
              <a:t>Poor conductors of heat and electricity.</a:t>
            </a:r>
          </a:p>
          <a:p>
            <a:pPr lvl="1"/>
            <a:endParaRPr lang="en-US" dirty="0" smtClean="0"/>
          </a:p>
          <a:p>
            <a:r>
              <a:rPr lang="en-US" b="1" dirty="0" smtClean="0"/>
              <a:t>Metalloids</a:t>
            </a:r>
            <a:r>
              <a:rPr lang="en-US" dirty="0" smtClean="0"/>
              <a:t>:</a:t>
            </a:r>
          </a:p>
          <a:p>
            <a:pPr lvl="1"/>
            <a:r>
              <a:rPr lang="en-US" dirty="0"/>
              <a:t>Possess some metallic and some non-metallic properties (sometimes depends on the situation!)</a:t>
            </a:r>
            <a:endParaRPr lang="en-US" dirty="0" smtClean="0"/>
          </a:p>
          <a:p>
            <a:pPr lvl="1"/>
            <a:endParaRPr lang="en-US" dirty="0" smtClean="0">
              <a:solidFill>
                <a:srgbClr val="FF0000"/>
              </a:solidFill>
            </a:endParaRPr>
          </a:p>
          <a:p>
            <a:endParaRPr lang="en-US" dirty="0"/>
          </a:p>
        </p:txBody>
      </p:sp>
    </p:spTree>
    <p:extLst>
      <p:ext uri="{BB962C8B-B14F-4D97-AF65-F5344CB8AC3E}">
        <p14:creationId xmlns:p14="http://schemas.microsoft.com/office/powerpoint/2010/main" val="416321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74399241"/>
              </p:ext>
            </p:extLst>
          </p:nvPr>
        </p:nvGraphicFramePr>
        <p:xfrm>
          <a:off x="381000" y="381000"/>
          <a:ext cx="8382000" cy="5657090"/>
        </p:xfrm>
        <a:graphic>
          <a:graphicData uri="http://schemas.openxmlformats.org/drawingml/2006/table">
            <a:tbl>
              <a:tblPr firstRow="1" bandRow="1">
                <a:tableStyleId>{69012ECD-51FC-41F1-AA8D-1B2483CD663E}</a:tableStyleId>
              </a:tblPr>
              <a:tblGrid>
                <a:gridCol w="1295400"/>
                <a:gridCol w="1447800"/>
                <a:gridCol w="1524000"/>
                <a:gridCol w="1764588"/>
                <a:gridCol w="2350212"/>
              </a:tblGrid>
              <a:tr h="764950">
                <a:tc>
                  <a:txBody>
                    <a:bodyPr/>
                    <a:lstStyle/>
                    <a:p>
                      <a:pPr algn="ctr"/>
                      <a:r>
                        <a:rPr lang="en-US" sz="1800"/>
                        <a:t>Chemical Name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Chemical Formula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Type of bonding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Component elements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algn="ctr"/>
                      <a:r>
                        <a:rPr lang="en-US" sz="2000"/>
                        <a:t>Sodium chloride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NaCl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ＭＳ ゴシック"/>
                          <a:ea typeface="ＭＳ ゴシック"/>
                          <a:cs typeface="ＭＳ ゴシック"/>
                        </a:rPr>
                        <a:t>☐ </a:t>
                      </a:r>
                      <a:r>
                        <a:rPr lang="en-US" sz="1800"/>
                        <a:t>Metal</a:t>
                      </a:r>
                    </a:p>
                    <a:p>
                      <a:pPr algn="l">
                        <a:lnSpc>
                          <a:spcPct val="130000"/>
                        </a:lnSpc>
                      </a:pP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Sucrose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12</a:t>
                      </a:r>
                      <a:r>
                        <a:rPr lang="en-US" sz="2400"/>
                        <a:t>H</a:t>
                      </a:r>
                      <a:r>
                        <a:rPr lang="en-US" sz="2400" baseline="-25000"/>
                        <a:t>22</a:t>
                      </a:r>
                      <a:r>
                        <a:rPr lang="en-US" sz="2400"/>
                        <a:t>O</a:t>
                      </a:r>
                      <a:r>
                        <a:rPr lang="en-US" sz="2400" baseline="-25000"/>
                        <a:t>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ＭＳ ゴシック"/>
                          <a:ea typeface="ＭＳ ゴシック"/>
                          <a:cs typeface="ＭＳ ゴシック"/>
                        </a:rPr>
                        <a:t>☐ </a:t>
                      </a:r>
                      <a:r>
                        <a:rPr lang="en-US" sz="1800"/>
                        <a:t>Metal</a:t>
                      </a:r>
                    </a:p>
                    <a:p>
                      <a:pPr algn="l">
                        <a:lnSpc>
                          <a:spcPct val="130000"/>
                        </a:lnSpc>
                      </a:pP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Calcium</a:t>
                      </a:r>
                      <a:r>
                        <a:rPr lang="en-US" sz="2000" baseline="0"/>
                        <a:t> chloride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solidFill>
                            <a:schemeClr val="tx1"/>
                          </a:solidFill>
                        </a:rPr>
                        <a:t>CaCl</a:t>
                      </a:r>
                      <a:r>
                        <a:rPr lang="en-US" sz="2400" baseline="-2500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ＭＳ ゴシック"/>
                          <a:ea typeface="ＭＳ ゴシック"/>
                          <a:cs typeface="ＭＳ ゴシック"/>
                        </a:rPr>
                        <a:t>☐ </a:t>
                      </a:r>
                      <a:r>
                        <a:rPr lang="en-US" sz="1800"/>
                        <a:t>Metal</a:t>
                      </a:r>
                    </a:p>
                    <a:p>
                      <a:pPr algn="l">
                        <a:lnSpc>
                          <a:spcPct val="130000"/>
                        </a:lnSpc>
                      </a:pP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Glucose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6</a:t>
                      </a:r>
                      <a:r>
                        <a:rPr lang="en-US" sz="2400"/>
                        <a:t>H</a:t>
                      </a:r>
                      <a:r>
                        <a:rPr lang="en-US" sz="2400" baseline="-25000"/>
                        <a:t>12</a:t>
                      </a:r>
                      <a:r>
                        <a:rPr lang="en-US" sz="2400"/>
                        <a:t>O</a:t>
                      </a:r>
                      <a:r>
                        <a:rPr lang="en-US" sz="2400" baseline="-25000"/>
                        <a:t>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ＭＳ ゴシック"/>
                          <a:ea typeface="ＭＳ ゴシック"/>
                          <a:cs typeface="ＭＳ ゴシック"/>
                        </a:rPr>
                        <a:t>☐ </a:t>
                      </a:r>
                      <a:r>
                        <a:rPr lang="en-US" sz="1800"/>
                        <a:t>Metal</a:t>
                      </a:r>
                    </a:p>
                    <a:p>
                      <a:pPr algn="l">
                        <a:lnSpc>
                          <a:spcPct val="130000"/>
                        </a:lnSpc>
                      </a:pP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Sodium</a:t>
                      </a:r>
                      <a:r>
                        <a:rPr lang="en-US" sz="2000" baseline="0"/>
                        <a:t> nitrate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NaNO</a:t>
                      </a:r>
                      <a:r>
                        <a:rPr lang="en-US" sz="2400" baseline="-2500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ＭＳ ゴシック"/>
                          <a:ea typeface="ＭＳ ゴシック"/>
                          <a:cs typeface="ＭＳ ゴシック"/>
                        </a:rPr>
                        <a:t>☐ </a:t>
                      </a:r>
                      <a:r>
                        <a:rPr lang="en-US" sz="1800"/>
                        <a:t>Metal</a:t>
                      </a:r>
                    </a:p>
                    <a:p>
                      <a:pPr algn="l">
                        <a:lnSpc>
                          <a:spcPct val="130000"/>
                        </a:lnSpc>
                      </a:pP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3687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41727272"/>
              </p:ext>
            </p:extLst>
          </p:nvPr>
        </p:nvGraphicFramePr>
        <p:xfrm>
          <a:off x="381000" y="257641"/>
          <a:ext cx="8382000" cy="6230073"/>
        </p:xfrm>
        <a:graphic>
          <a:graphicData uri="http://schemas.openxmlformats.org/drawingml/2006/table">
            <a:tbl>
              <a:tblPr firstRow="1" bandRow="1">
                <a:tableStyleId>{69012ECD-51FC-41F1-AA8D-1B2483CD663E}</a:tableStyleId>
              </a:tblPr>
              <a:tblGrid>
                <a:gridCol w="1295400"/>
                <a:gridCol w="1447800"/>
                <a:gridCol w="1524000"/>
                <a:gridCol w="2362200"/>
                <a:gridCol w="1752600"/>
              </a:tblGrid>
              <a:tr h="764950">
                <a:tc>
                  <a:txBody>
                    <a:bodyPr/>
                    <a:lstStyle/>
                    <a:p>
                      <a:pPr algn="ctr"/>
                      <a:r>
                        <a:rPr lang="en-US" sz="1800"/>
                        <a:t>Chemical Name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Chemical Formula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Electrolyte?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Type of bonding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a:t>Component elements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algn="ctr"/>
                      <a:r>
                        <a:rPr lang="en-US" sz="2000"/>
                        <a:t>Sodium chloride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NaCl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latin typeface="Times"/>
                          <a:cs typeface="Times"/>
                        </a:rPr>
                        <a:t>Ionic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Metal</a:t>
                      </a:r>
                    </a:p>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Sucrose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12</a:t>
                      </a:r>
                      <a:r>
                        <a:rPr lang="en-US" sz="2400"/>
                        <a:t>H</a:t>
                      </a:r>
                      <a:r>
                        <a:rPr lang="en-US" sz="2400" baseline="-25000"/>
                        <a:t>22</a:t>
                      </a:r>
                      <a:r>
                        <a:rPr lang="en-US" sz="2400"/>
                        <a:t>O</a:t>
                      </a:r>
                      <a:r>
                        <a:rPr lang="en-US" sz="2400" baseline="-25000"/>
                        <a:t>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Covalent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strike="sngStrike">
                          <a:latin typeface="ＭＳ ゴシック"/>
                          <a:ea typeface="ＭＳ ゴシック"/>
                          <a:cs typeface="ＭＳ ゴシック"/>
                        </a:rPr>
                        <a:t>☐ </a:t>
                      </a:r>
                      <a:r>
                        <a:rPr lang="en-US" sz="1800" strike="sngStrike"/>
                        <a:t>Metal</a:t>
                      </a:r>
                    </a:p>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Calcium</a:t>
                      </a:r>
                      <a:r>
                        <a:rPr lang="en-US" sz="2000" baseline="0"/>
                        <a:t> chloride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solidFill>
                            <a:schemeClr val="tx1"/>
                          </a:solidFill>
                        </a:rPr>
                        <a:t>CaCl</a:t>
                      </a:r>
                      <a:r>
                        <a:rPr lang="en-US" sz="2400" baseline="-2500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latin typeface="Times"/>
                          <a:cs typeface="Times"/>
                        </a:rPr>
                        <a:t>Ionic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a:t>(note that more ions means higher conductivity per</a:t>
                      </a:r>
                      <a:r>
                        <a:rPr lang="en-US" sz="1400" baseline="0"/>
                        <a:t> formula unit vs. NaCl)</a:t>
                      </a:r>
                      <a:endParaRPr lang="en-US" sz="1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Metal</a:t>
                      </a:r>
                    </a:p>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Glucose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a:t>
                      </a:r>
                      <a:r>
                        <a:rPr lang="en-US" sz="2400" baseline="-25000"/>
                        <a:t>6</a:t>
                      </a:r>
                      <a:r>
                        <a:rPr lang="en-US" sz="2400"/>
                        <a:t>H</a:t>
                      </a:r>
                      <a:r>
                        <a:rPr lang="en-US" sz="2400" baseline="-25000"/>
                        <a:t>12</a:t>
                      </a:r>
                      <a:r>
                        <a:rPr lang="en-US" sz="2400"/>
                        <a:t>O</a:t>
                      </a:r>
                      <a:r>
                        <a:rPr lang="en-US" sz="2400" baseline="-25000"/>
                        <a:t>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No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Covalent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strike="sngStrike">
                          <a:latin typeface="ＭＳ ゴシック"/>
                          <a:ea typeface="ＭＳ ゴシック"/>
                          <a:cs typeface="ＭＳ ゴシック"/>
                        </a:rPr>
                        <a:t>☐ </a:t>
                      </a:r>
                      <a:r>
                        <a:rPr lang="en-US" sz="1800" strike="sngStrike"/>
                        <a:t>Metal</a:t>
                      </a:r>
                    </a:p>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Sodium</a:t>
                      </a:r>
                      <a:r>
                        <a:rPr lang="en-US" sz="2000" baseline="0"/>
                        <a:t> nitrate</a:t>
                      </a:r>
                      <a:endParaRPr lang="en-US" sz="20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NaNO</a:t>
                      </a:r>
                      <a:r>
                        <a:rPr lang="en-US" sz="2400" baseline="-25000"/>
                        <a:t>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a:t>Yes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a:cs typeface="Times"/>
                        </a:rPr>
                        <a:t>Ioni</a:t>
                      </a:r>
                      <a:r>
                        <a:rPr lang="en-US" sz="1800" baseline="0">
                          <a:latin typeface="Times"/>
                          <a:cs typeface="Times"/>
                        </a:rPr>
                        <a:t>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a:latin typeface="Times"/>
                          <a:cs typeface="Times"/>
                        </a:rPr>
                        <a:t>(between Na</a:t>
                      </a:r>
                      <a:r>
                        <a:rPr lang="en-US" sz="1200" baseline="30000">
                          <a:latin typeface="Times"/>
                          <a:cs typeface="Times"/>
                        </a:rPr>
                        <a:t>+</a:t>
                      </a:r>
                      <a:r>
                        <a:rPr lang="en-US" sz="1200" baseline="0">
                          <a:latin typeface="Times"/>
                          <a:cs typeface="Times"/>
                        </a:rPr>
                        <a:t> and NO</a:t>
                      </a:r>
                      <a:r>
                        <a:rPr lang="en-US" sz="1200" baseline="-25000">
                          <a:latin typeface="Times"/>
                          <a:cs typeface="Times"/>
                        </a:rPr>
                        <a:t>3</a:t>
                      </a:r>
                      <a:r>
                        <a:rPr lang="en-US" sz="1200" baseline="30000">
                          <a:latin typeface="Times"/>
                          <a:cs typeface="Times"/>
                        </a:rPr>
                        <a:t>–</a:t>
                      </a:r>
                      <a:r>
                        <a:rPr lang="en-US" sz="1200" baseline="0">
                          <a:latin typeface="Times"/>
                          <a:cs typeface="Times"/>
                        </a:rPr>
                        <a:t>)</a:t>
                      </a:r>
                      <a:r>
                        <a:rPr lang="en-US" sz="1800" baseline="0">
                          <a:latin typeface="Times"/>
                          <a:cs typeface="Time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a:cs typeface="Times"/>
                        </a:rPr>
                        <a:t>and</a:t>
                      </a:r>
                      <a:r>
                        <a:rPr lang="en-US" sz="1800" baseline="0">
                          <a:latin typeface="Times"/>
                          <a:cs typeface="Time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a:latin typeface="Times"/>
                          <a:cs typeface="Times"/>
                        </a:rPr>
                        <a:t>Covalent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a:latin typeface="Times"/>
                          <a:cs typeface="Times"/>
                        </a:rPr>
                        <a:t>(within the polyatomic ion NO</a:t>
                      </a:r>
                      <a:r>
                        <a:rPr lang="en-US" sz="1200" baseline="-25000">
                          <a:latin typeface="Times"/>
                          <a:cs typeface="Times"/>
                        </a:rPr>
                        <a:t>3</a:t>
                      </a:r>
                      <a:r>
                        <a:rPr lang="en-US" sz="1200" baseline="30000">
                          <a:latin typeface="Times"/>
                          <a:cs typeface="Times"/>
                        </a:rPr>
                        <a:t>–</a:t>
                      </a:r>
                      <a:r>
                        <a:rPr lang="en-US" sz="1200" baseline="0">
                          <a:latin typeface="Times"/>
                          <a:cs typeface="Times"/>
                        </a:rPr>
                        <a:t>)</a:t>
                      </a:r>
                      <a:endParaRPr lang="en-US" sz="1200">
                        <a:latin typeface="Times"/>
                        <a:cs typeface="Time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Metal</a:t>
                      </a:r>
                    </a:p>
                    <a:p>
                      <a:pPr algn="l">
                        <a:lnSpc>
                          <a:spcPct val="130000"/>
                        </a:lnSpc>
                      </a:pPr>
                      <a:r>
                        <a:rPr lang="en-US" sz="1800">
                          <a:latin typeface="Wingdings"/>
                          <a:ea typeface="Wingdings"/>
                          <a:cs typeface="Wingdings"/>
                          <a:sym typeface="Wingdings"/>
                        </a:rPr>
                        <a:t></a:t>
                      </a:r>
                      <a:r>
                        <a:rPr lang="en-US" sz="1800">
                          <a:latin typeface="ＭＳ ゴシック"/>
                          <a:ea typeface="ＭＳ ゴシック"/>
                          <a:cs typeface="ＭＳ ゴシック"/>
                        </a:rPr>
                        <a:t> </a:t>
                      </a:r>
                      <a:r>
                        <a:rPr lang="en-US" sz="1800"/>
                        <a:t>Non-metal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52703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473224"/>
              </p:ext>
            </p:extLst>
          </p:nvPr>
        </p:nvGraphicFramePr>
        <p:xfrm>
          <a:off x="152400" y="152402"/>
          <a:ext cx="8839200" cy="6537889"/>
        </p:xfrm>
        <a:graphic>
          <a:graphicData uri="http://schemas.openxmlformats.org/drawingml/2006/table">
            <a:tbl>
              <a:tblPr firstRow="1" bandRow="1">
                <a:tableStyleId>{5C22544A-7EE6-4342-B048-85BDC9FD1C3A}</a:tableStyleId>
              </a:tblPr>
              <a:tblGrid>
                <a:gridCol w="3657600"/>
                <a:gridCol w="1447800"/>
                <a:gridCol w="3733800"/>
              </a:tblGrid>
              <a:tr h="533398">
                <a:tc>
                  <a:txBody>
                    <a:bodyPr/>
                    <a:lstStyle/>
                    <a:p>
                      <a:pPr algn="ctr"/>
                      <a:r>
                        <a:rPr lang="en-US" sz="2000" b="0" i="1">
                          <a:latin typeface="Times New Roman"/>
                          <a:cs typeface="Times New Roman"/>
                        </a:rPr>
                        <a:t>Ionic compounds</a:t>
                      </a:r>
                    </a:p>
                  </a:txBody>
                  <a:tcPr anchor="ctr"/>
                </a:tc>
                <a:tc>
                  <a:txBody>
                    <a:bodyPr/>
                    <a:lstStyle/>
                    <a:p>
                      <a:pPr algn="ctr"/>
                      <a:r>
                        <a:rPr lang="en-US" sz="2000" b="0" i="1">
                          <a:latin typeface="Times New Roman"/>
                          <a:cs typeface="Times New Roman"/>
                        </a:rPr>
                        <a:t>vs</a:t>
                      </a:r>
                    </a:p>
                  </a:txBody>
                  <a:tcPr anchor="ctr"/>
                </a:tc>
                <a:tc>
                  <a:txBody>
                    <a:bodyPr/>
                    <a:lstStyle/>
                    <a:p>
                      <a:pPr algn="ctr"/>
                      <a:r>
                        <a:rPr lang="en-US" sz="2000" b="0" i="1">
                          <a:latin typeface="Times New Roman"/>
                          <a:cs typeface="Times New Roman"/>
                        </a:rPr>
                        <a:t>Molecular</a:t>
                      </a:r>
                      <a:r>
                        <a:rPr lang="en-US" sz="2000" b="0" i="1" baseline="0">
                          <a:latin typeface="Times New Roman"/>
                          <a:cs typeface="Times New Roman"/>
                        </a:rPr>
                        <a:t> compounds</a:t>
                      </a:r>
                      <a:endParaRPr lang="en-US" sz="2000" b="0" i="1">
                        <a:latin typeface="Times New Roman"/>
                        <a:cs typeface="Times New Roman"/>
                      </a:endParaRPr>
                    </a:p>
                  </a:txBody>
                  <a:tcPr anchor="ctr"/>
                </a:tc>
              </a:tr>
              <a:tr h="1087097">
                <a:tc>
                  <a:txBody>
                    <a:bodyPr/>
                    <a:lstStyle/>
                    <a:p>
                      <a:pPr algn="ctr"/>
                      <a:r>
                        <a:rPr lang="en-US" b="1"/>
                        <a:t>ionic</a:t>
                      </a:r>
                    </a:p>
                    <a:p>
                      <a:pPr algn="ctr"/>
                      <a:endParaRPr lang="en-US"/>
                    </a:p>
                    <a:p>
                      <a:pPr algn="ctr"/>
                      <a:r>
                        <a:rPr lang="en-US"/>
                        <a:t>Results from attraction of positive</a:t>
                      </a:r>
                      <a:r>
                        <a:rPr lang="en-US" baseline="0"/>
                        <a:t> and negative ions</a:t>
                      </a:r>
                    </a:p>
                  </a:txBody>
                  <a:tcPr marT="137160" marB="137160" anchor="ctr"/>
                </a:tc>
                <a:tc>
                  <a:txBody>
                    <a:bodyPr/>
                    <a:lstStyle/>
                    <a:p>
                      <a:pPr algn="ctr"/>
                      <a:r>
                        <a:rPr lang="en-US" b="1">
                          <a:solidFill>
                            <a:schemeClr val="bg1"/>
                          </a:solidFill>
                        </a:rPr>
                        <a:t>Type of Bonding</a:t>
                      </a:r>
                    </a:p>
                  </a:txBody>
                  <a:tcPr marT="137160" marB="137160" anchor="ctr">
                    <a:solidFill>
                      <a:schemeClr val="accent1"/>
                    </a:solidFill>
                  </a:tcPr>
                </a:tc>
                <a:tc>
                  <a:txBody>
                    <a:bodyPr/>
                    <a:lstStyle/>
                    <a:p>
                      <a:pPr algn="ctr"/>
                      <a:r>
                        <a:rPr lang="en-US" b="1"/>
                        <a:t>covalent</a:t>
                      </a:r>
                    </a:p>
                    <a:p>
                      <a:pPr algn="ctr"/>
                      <a:endParaRPr lang="en-US"/>
                    </a:p>
                    <a:p>
                      <a:pPr algn="ctr"/>
                      <a:r>
                        <a:rPr lang="en-US"/>
                        <a:t>Results from sharing of electrons</a:t>
                      </a:r>
                      <a:r>
                        <a:rPr lang="en-US" baseline="0"/>
                        <a:t> between atoms</a:t>
                      </a:r>
                    </a:p>
                  </a:txBody>
                  <a:tcPr marT="137160" marB="137160" anchor="ctr"/>
                </a:tc>
              </a:tr>
              <a:tr h="1087097">
                <a:tc>
                  <a:txBody>
                    <a:bodyPr/>
                    <a:lstStyle/>
                    <a:p>
                      <a:pPr algn="ctr"/>
                      <a:r>
                        <a:rPr lang="en-US"/>
                        <a:t>Always dissociates</a:t>
                      </a:r>
                      <a:r>
                        <a:rPr lang="en-US" baseline="0"/>
                        <a:t> (ionizes)</a:t>
                      </a:r>
                    </a:p>
                    <a:p>
                      <a:pPr algn="ctr"/>
                      <a:r>
                        <a:rPr lang="en-US" baseline="0"/>
                        <a:t>Always an electrolyte</a:t>
                      </a:r>
                      <a:endParaRPr lang="en-US"/>
                    </a:p>
                  </a:txBody>
                  <a:tcPr marT="137160" marB="137160" anchor="ctr"/>
                </a:tc>
                <a:tc>
                  <a:txBody>
                    <a:bodyPr/>
                    <a:lstStyle/>
                    <a:p>
                      <a:pPr algn="ctr"/>
                      <a:r>
                        <a:rPr lang="en-US" b="1">
                          <a:solidFill>
                            <a:schemeClr val="bg1"/>
                          </a:solidFill>
                        </a:rPr>
                        <a:t>Behavior in water</a:t>
                      </a:r>
                    </a:p>
                  </a:txBody>
                  <a:tcPr marT="137160" marB="137160" anchor="ctr">
                    <a:solidFill>
                      <a:schemeClr val="accent1"/>
                    </a:solidFill>
                  </a:tcPr>
                </a:tc>
                <a:tc>
                  <a:txBody>
                    <a:bodyPr/>
                    <a:lstStyle/>
                    <a:p>
                      <a:pPr algn="ctr"/>
                      <a:r>
                        <a:rPr lang="en-US"/>
                        <a:t>Usually</a:t>
                      </a:r>
                      <a:r>
                        <a:rPr lang="en-US" baseline="0"/>
                        <a:t> does not dissociate</a:t>
                      </a:r>
                    </a:p>
                    <a:p>
                      <a:pPr algn="ctr"/>
                      <a:r>
                        <a:rPr lang="en-US" baseline="0"/>
                        <a:t>*exception: ACIDS &amp; BASES</a:t>
                      </a:r>
                    </a:p>
                  </a:txBody>
                  <a:tcPr marT="137160" marB="137160" anchor="ctr"/>
                </a:tc>
              </a:tr>
              <a:tr h="1087097">
                <a:tc>
                  <a:txBody>
                    <a:bodyPr/>
                    <a:lstStyle/>
                    <a:p>
                      <a:pPr algn="ctr"/>
                      <a:r>
                        <a:rPr lang="en-US"/>
                        <a:t>Repeating</a:t>
                      </a:r>
                      <a:r>
                        <a:rPr lang="en-US" baseline="0"/>
                        <a:t> units </a:t>
                      </a:r>
                    </a:p>
                  </a:txBody>
                  <a:tcPr marT="137160" marB="137160" anchor="ctr"/>
                </a:tc>
                <a:tc>
                  <a:txBody>
                    <a:bodyPr/>
                    <a:lstStyle/>
                    <a:p>
                      <a:pPr algn="ctr"/>
                      <a:r>
                        <a:rPr lang="en-US" b="1">
                          <a:solidFill>
                            <a:schemeClr val="bg1"/>
                          </a:solidFill>
                        </a:rPr>
                        <a:t>Structure</a:t>
                      </a:r>
                    </a:p>
                  </a:txBody>
                  <a:tcPr marT="137160" marB="137160" anchor="ctr">
                    <a:solidFill>
                      <a:schemeClr val="accent1"/>
                    </a:solidFill>
                  </a:tcPr>
                </a:tc>
                <a:tc>
                  <a:txBody>
                    <a:bodyPr/>
                    <a:lstStyle/>
                    <a:p>
                      <a:pPr algn="ctr"/>
                      <a:r>
                        <a:rPr lang="en-US"/>
                        <a:t>Discrete</a:t>
                      </a:r>
                      <a:r>
                        <a:rPr lang="en-US" baseline="0"/>
                        <a:t> entities</a:t>
                      </a:r>
                    </a:p>
                  </a:txBody>
                  <a:tcPr marT="137160" marB="137160" anchor="ctr"/>
                </a:tc>
              </a:tr>
              <a:tr h="1087097">
                <a:tc>
                  <a:txBody>
                    <a:bodyPr/>
                    <a:lstStyle/>
                    <a:p>
                      <a:pPr algn="ctr"/>
                      <a:r>
                        <a:rPr lang="en-US" b="1"/>
                        <a:t>Formula unit</a:t>
                      </a:r>
                    </a:p>
                    <a:p>
                      <a:pPr algn="ctr"/>
                      <a:endParaRPr lang="en-US"/>
                    </a:p>
                    <a:p>
                      <a:pPr algn="ctr"/>
                      <a:r>
                        <a:rPr lang="en-US"/>
                        <a:t>Represents the smallest whole number</a:t>
                      </a:r>
                      <a:r>
                        <a:rPr lang="en-US" baseline="0"/>
                        <a:t> ratio of elements</a:t>
                      </a:r>
                      <a:endParaRPr lang="en-US"/>
                    </a:p>
                  </a:txBody>
                  <a:tcPr marT="137160" marB="137160" anchor="ctr"/>
                </a:tc>
                <a:tc>
                  <a:txBody>
                    <a:bodyPr/>
                    <a:lstStyle/>
                    <a:p>
                      <a:pPr algn="ctr"/>
                      <a:r>
                        <a:rPr lang="en-US" b="1">
                          <a:solidFill>
                            <a:schemeClr val="bg1"/>
                          </a:solidFill>
                        </a:rPr>
                        <a:t>Chemical</a:t>
                      </a:r>
                      <a:r>
                        <a:rPr lang="en-US" b="1" baseline="0">
                          <a:solidFill>
                            <a:schemeClr val="bg1"/>
                          </a:solidFill>
                        </a:rPr>
                        <a:t> formula</a:t>
                      </a:r>
                      <a:endParaRPr lang="en-US" b="1">
                        <a:solidFill>
                          <a:schemeClr val="bg1"/>
                        </a:solidFill>
                      </a:endParaRPr>
                    </a:p>
                  </a:txBody>
                  <a:tcPr marT="137160" marB="137160" anchor="ctr">
                    <a:solidFill>
                      <a:schemeClr val="accent1"/>
                    </a:solidFill>
                  </a:tcPr>
                </a:tc>
                <a:tc>
                  <a:txBody>
                    <a:bodyPr/>
                    <a:lstStyle/>
                    <a:p>
                      <a:pPr algn="ctr"/>
                      <a:r>
                        <a:rPr lang="en-US" b="1"/>
                        <a:t>Molecular formula</a:t>
                      </a:r>
                    </a:p>
                    <a:p>
                      <a:pPr algn="ctr"/>
                      <a:endParaRPr lang="en-US"/>
                    </a:p>
                    <a:p>
                      <a:pPr algn="ctr"/>
                      <a:r>
                        <a:rPr lang="en-US"/>
                        <a:t>Represents</a:t>
                      </a:r>
                      <a:r>
                        <a:rPr lang="en-US" baseline="0"/>
                        <a:t> the actual number of atoms in each discrete molecule</a:t>
                      </a:r>
                      <a:endParaRPr lang="en-US"/>
                    </a:p>
                  </a:txBody>
                  <a:tcPr marT="137160" marB="137160" anchor="ctr"/>
                </a:tc>
              </a:tr>
              <a:tr h="1087097">
                <a:tc>
                  <a:txBody>
                    <a:bodyPr/>
                    <a:lstStyle/>
                    <a:p>
                      <a:pPr algn="ctr"/>
                      <a:r>
                        <a:rPr lang="en-US" baseline="0"/>
                        <a:t>metals + non-metals together</a:t>
                      </a:r>
                      <a:endParaRPr lang="en-US"/>
                    </a:p>
                  </a:txBody>
                  <a:tcPr marT="137160" marB="137160" anchor="ctr"/>
                </a:tc>
                <a:tc>
                  <a:txBody>
                    <a:bodyPr/>
                    <a:lstStyle/>
                    <a:p>
                      <a:pPr algn="ctr"/>
                      <a:r>
                        <a:rPr lang="en-US" b="1">
                          <a:solidFill>
                            <a:schemeClr val="bg1"/>
                          </a:solidFill>
                        </a:rPr>
                        <a:t>Elements involved</a:t>
                      </a:r>
                    </a:p>
                  </a:txBody>
                  <a:tcPr marT="137160" marB="137160" anchor="ctr">
                    <a:solidFill>
                      <a:schemeClr val="accent1"/>
                    </a:solidFill>
                  </a:tcPr>
                </a:tc>
                <a:tc>
                  <a:txBody>
                    <a:bodyPr/>
                    <a:lstStyle/>
                    <a:p>
                      <a:pPr algn="ctr"/>
                      <a:r>
                        <a:rPr lang="en-US"/>
                        <a:t>Only non-metals</a:t>
                      </a:r>
                    </a:p>
                  </a:txBody>
                  <a:tcPr marT="137160" marB="137160" anchor="ctr"/>
                </a:tc>
              </a:tr>
            </a:tbl>
          </a:graphicData>
        </a:graphic>
      </p:graphicFrame>
    </p:spTree>
    <p:extLst>
      <p:ext uri="{BB962C8B-B14F-4D97-AF65-F5344CB8AC3E}">
        <p14:creationId xmlns:p14="http://schemas.microsoft.com/office/powerpoint/2010/main" val="281779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Which compound is ionic?</a:t>
            </a:r>
            <a:endParaRPr lang="en-US" dirty="0"/>
          </a:p>
        </p:txBody>
      </p:sp>
      <p:sp>
        <p:nvSpPr>
          <p:cNvPr id="6147" name="Rectangle 3"/>
          <p:cNvSpPr>
            <a:spLocks noGrp="1" noChangeArrowheads="1"/>
          </p:cNvSpPr>
          <p:nvPr>
            <p:ph type="body" idx="1"/>
          </p:nvPr>
        </p:nvSpPr>
        <p:spPr/>
        <p:txBody>
          <a:bodyPr/>
          <a:lstStyle/>
          <a:p>
            <a:pPr marL="514350" indent="-514350">
              <a:buFont typeface="+mj-lt"/>
              <a:buAutoNum type="alphaUcPeriod"/>
            </a:pPr>
            <a:r>
              <a:rPr lang="en-US" dirty="0" smtClean="0"/>
              <a:t>CO</a:t>
            </a:r>
          </a:p>
          <a:p>
            <a:pPr marL="514350" indent="-514350">
              <a:buFont typeface="+mj-lt"/>
              <a:buAutoNum type="alphaUcPeriod"/>
            </a:pPr>
            <a:r>
              <a:rPr lang="en-US" dirty="0" smtClean="0"/>
              <a:t>MgF</a:t>
            </a:r>
            <a:r>
              <a:rPr lang="en-US" baseline="-25000" dirty="0" smtClean="0"/>
              <a:t>2</a:t>
            </a:r>
            <a:endParaRPr lang="en-US" baseline="-25000" dirty="0"/>
          </a:p>
          <a:p>
            <a:pPr marL="514350" indent="-514350">
              <a:buFont typeface="+mj-lt"/>
              <a:buAutoNum type="alphaUcPeriod"/>
            </a:pPr>
            <a:r>
              <a:rPr lang="en-US" dirty="0" smtClean="0"/>
              <a:t>Al</a:t>
            </a:r>
            <a:r>
              <a:rPr lang="en-US" baseline="-25000" dirty="0" smtClean="0"/>
              <a:t>2</a:t>
            </a:r>
            <a:r>
              <a:rPr lang="en-US" dirty="0" smtClean="0"/>
              <a:t>O</a:t>
            </a:r>
            <a:r>
              <a:rPr lang="en-US" baseline="-25000" dirty="0"/>
              <a:t>3</a:t>
            </a:r>
            <a:endParaRPr lang="en-US" baseline="-25000" dirty="0" smtClean="0"/>
          </a:p>
          <a:p>
            <a:pPr marL="514350" indent="-514350">
              <a:buFont typeface="+mj-lt"/>
              <a:buAutoNum type="alphaUcPeriod"/>
            </a:pPr>
            <a:r>
              <a:rPr lang="en-US" dirty="0" smtClean="0"/>
              <a:t>Both CO and MgF</a:t>
            </a:r>
            <a:r>
              <a:rPr lang="en-US" baseline="-25000" dirty="0" smtClean="0"/>
              <a:t>2</a:t>
            </a:r>
            <a:endParaRPr lang="en-US" dirty="0" smtClean="0"/>
          </a:p>
          <a:p>
            <a:pPr marL="514350" indent="-514350">
              <a:buFont typeface="+mj-lt"/>
              <a:buAutoNum type="alphaUcPeriod"/>
            </a:pPr>
            <a:r>
              <a:rPr lang="en-US" dirty="0" err="1" smtClean="0"/>
              <a:t>Both MgF</a:t>
            </a:r>
            <a:r>
              <a:rPr lang="en-US" baseline="-25000" dirty="0" err="1" smtClean="0"/>
              <a:t>2</a:t>
            </a:r>
            <a:r>
              <a:rPr lang="en-US" dirty="0" err="1" smtClean="0"/>
              <a:t> and Al</a:t>
            </a:r>
            <a:r>
              <a:rPr lang="en-US" baseline="-25000" dirty="0" err="1" smtClean="0"/>
              <a:t>2</a:t>
            </a:r>
            <a:r>
              <a:rPr lang="en-US" dirty="0" err="1" smtClean="0"/>
              <a:t>O</a:t>
            </a:r>
            <a:r>
              <a:rPr lang="en-US" baseline="-25000" dirty="0" err="1" smtClean="0"/>
              <a:t>3</a:t>
            </a:r>
            <a:endParaRPr lang="en-US" baseline="-25000" dirty="0" smtClean="0"/>
          </a:p>
          <a:p>
            <a:endParaRPr lang="en-US" dirty="0" smtClean="0"/>
          </a:p>
        </p:txBody>
      </p:sp>
      <p:sp>
        <p:nvSpPr>
          <p:cNvPr id="7" name="Rectangle 6"/>
          <p:cNvSpPr/>
          <p:nvPr/>
        </p:nvSpPr>
        <p:spPr>
          <a:xfrm>
            <a:off x="389693" y="4044499"/>
            <a:ext cx="437261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13396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Which compound is ionic?</a:t>
            </a:r>
            <a:endParaRPr lang="en-US" dirty="0"/>
          </a:p>
        </p:txBody>
      </p:sp>
      <p:sp>
        <p:nvSpPr>
          <p:cNvPr id="6147" name="Rectangle 3"/>
          <p:cNvSpPr>
            <a:spLocks noGrp="1" noChangeArrowheads="1"/>
          </p:cNvSpPr>
          <p:nvPr>
            <p:ph type="body" idx="1"/>
          </p:nvPr>
        </p:nvSpPr>
        <p:spPr/>
        <p:txBody>
          <a:bodyPr/>
          <a:lstStyle/>
          <a:p>
            <a:pPr marL="514350" indent="-514350">
              <a:buFont typeface="+mj-lt"/>
              <a:buAutoNum type="alphaUcPeriod"/>
            </a:pPr>
            <a:r>
              <a:rPr lang="en-US" dirty="0" smtClean="0"/>
              <a:t>CO</a:t>
            </a:r>
          </a:p>
          <a:p>
            <a:pPr marL="514350" indent="-514350">
              <a:buFont typeface="+mj-lt"/>
              <a:buAutoNum type="alphaUcPeriod"/>
            </a:pPr>
            <a:r>
              <a:rPr lang="en-US" dirty="0" smtClean="0"/>
              <a:t>MgF</a:t>
            </a:r>
            <a:r>
              <a:rPr lang="en-US" baseline="-25000" dirty="0" smtClean="0"/>
              <a:t>2</a:t>
            </a:r>
            <a:endParaRPr lang="en-US" baseline="-25000" dirty="0"/>
          </a:p>
          <a:p>
            <a:pPr marL="514350" indent="-514350">
              <a:buFont typeface="+mj-lt"/>
              <a:buAutoNum type="alphaUcPeriod"/>
            </a:pPr>
            <a:r>
              <a:rPr lang="en-US" dirty="0" smtClean="0"/>
              <a:t>Al</a:t>
            </a:r>
            <a:r>
              <a:rPr lang="en-US" baseline="-25000" dirty="0" smtClean="0"/>
              <a:t>2</a:t>
            </a:r>
            <a:r>
              <a:rPr lang="en-US" dirty="0" smtClean="0"/>
              <a:t>O</a:t>
            </a:r>
            <a:r>
              <a:rPr lang="en-US" baseline="-25000" dirty="0"/>
              <a:t>3</a:t>
            </a:r>
            <a:endParaRPr lang="en-US" baseline="-25000" dirty="0" smtClean="0"/>
          </a:p>
          <a:p>
            <a:pPr marL="514350" indent="-514350">
              <a:buFont typeface="+mj-lt"/>
              <a:buAutoNum type="alphaUcPeriod"/>
            </a:pPr>
            <a:r>
              <a:rPr lang="en-US" dirty="0" smtClean="0"/>
              <a:t>Both CO and MgF</a:t>
            </a:r>
            <a:r>
              <a:rPr lang="en-US" baseline="-25000" dirty="0" smtClean="0"/>
              <a:t>2</a:t>
            </a:r>
            <a:endParaRPr lang="en-US" dirty="0" smtClean="0"/>
          </a:p>
          <a:p>
            <a:pPr marL="514350" indent="-514350">
              <a:buFont typeface="+mj-lt"/>
              <a:buAutoNum type="alphaUcPeriod"/>
            </a:pPr>
            <a:r>
              <a:rPr lang="en-US" dirty="0" err="1" smtClean="0"/>
              <a:t>Both MgF</a:t>
            </a:r>
            <a:r>
              <a:rPr lang="en-US" baseline="-25000" dirty="0" err="1" smtClean="0"/>
              <a:t>2</a:t>
            </a:r>
            <a:r>
              <a:rPr lang="en-US" dirty="0" err="1" smtClean="0"/>
              <a:t> and Al</a:t>
            </a:r>
            <a:r>
              <a:rPr lang="en-US" baseline="-25000" dirty="0" err="1" smtClean="0"/>
              <a:t>2</a:t>
            </a:r>
            <a:r>
              <a:rPr lang="en-US" dirty="0" err="1" smtClean="0"/>
              <a:t>O</a:t>
            </a:r>
            <a:r>
              <a:rPr lang="en-US" baseline="-25000" dirty="0" err="1" smtClean="0"/>
              <a:t>3</a:t>
            </a:r>
            <a:endParaRPr lang="en-US" baseline="-25000" dirty="0" smtClean="0"/>
          </a:p>
          <a:p>
            <a:endParaRPr lang="en-US" dirty="0" smtClean="0"/>
          </a:p>
        </p:txBody>
      </p:sp>
      <p:sp>
        <p:nvSpPr>
          <p:cNvPr id="7" name="Rectangle 6"/>
          <p:cNvSpPr/>
          <p:nvPr/>
        </p:nvSpPr>
        <p:spPr>
          <a:xfrm>
            <a:off x="389693" y="4044499"/>
            <a:ext cx="437261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5479" y="5029200"/>
            <a:ext cx="8043235" cy="1077218"/>
          </a:xfrm>
          <a:prstGeom prst="rect">
            <a:avLst/>
          </a:prstGeom>
          <a:noFill/>
        </p:spPr>
        <p:txBody>
          <a:bodyPr wrap="square" rtlCol="0">
            <a:spAutoFit/>
          </a:bodyPr>
          <a:lstStyle/>
          <a:p>
            <a:r>
              <a:rPr lang="en-US" sz="3200" dirty="0" smtClean="0"/>
              <a:t>A metal combined with a non-metal make an “ionic compound”.</a:t>
            </a:r>
            <a:endParaRPr lang="en-US" sz="32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926" y="1372583"/>
            <a:ext cx="4843488" cy="254346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9493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457200" y="3657600"/>
            <a:ext cx="8001000" cy="1981200"/>
          </a:xfrm>
          <a:prstGeom prst="wedgeRoundRectCallout">
            <a:avLst>
              <a:gd name="adj1" fmla="val -43391"/>
              <a:gd name="adj2" fmla="val 7570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2800">
                <a:solidFill>
                  <a:prstClr val="black"/>
                </a:solidFill>
              </a:rPr>
              <a:t>How can we use the </a:t>
            </a:r>
            <a:r>
              <a:rPr lang="en-US" sz="2800" b="1">
                <a:solidFill>
                  <a:srgbClr val="4BACC6"/>
                </a:solidFill>
              </a:rPr>
              <a:t>periodic table</a:t>
            </a:r>
            <a:r>
              <a:rPr lang="en-US" sz="2800">
                <a:solidFill>
                  <a:prstClr val="black"/>
                </a:solidFill>
              </a:rPr>
              <a:t> to predict the bonding and properties of compounds?</a:t>
            </a:r>
          </a:p>
        </p:txBody>
      </p:sp>
      <p:sp>
        <p:nvSpPr>
          <p:cNvPr id="11" name="Rounded Rectangular Callout 10"/>
          <p:cNvSpPr/>
          <p:nvPr/>
        </p:nvSpPr>
        <p:spPr>
          <a:xfrm>
            <a:off x="533400" y="228600"/>
            <a:ext cx="8001000" cy="2819400"/>
          </a:xfrm>
          <a:prstGeom prst="wedgeRoundRectCallout">
            <a:avLst>
              <a:gd name="adj1" fmla="val 42323"/>
              <a:gd name="adj2" fmla="val 635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prstClr val="black"/>
                </a:solidFill>
              </a:rPr>
              <a:t>How does the </a:t>
            </a:r>
            <a:r>
              <a:rPr lang="en-US" sz="2800" b="1">
                <a:solidFill>
                  <a:schemeClr val="accent6">
                    <a:lumMod val="75000"/>
                  </a:schemeClr>
                </a:solidFill>
              </a:rPr>
              <a:t>atomic-level structure </a:t>
            </a:r>
            <a:r>
              <a:rPr lang="en-US" sz="2800">
                <a:solidFill>
                  <a:prstClr val="black"/>
                </a:solidFill>
              </a:rPr>
              <a:t>of compounds affect their </a:t>
            </a:r>
            <a:r>
              <a:rPr lang="en-US" sz="2800" b="1">
                <a:solidFill>
                  <a:srgbClr val="008000"/>
                </a:solidFill>
              </a:rPr>
              <a:t>observable properties</a:t>
            </a:r>
            <a:r>
              <a:rPr lang="en-US" sz="2800">
                <a:solidFill>
                  <a:prstClr val="black"/>
                </a:solidFill>
              </a:rPr>
              <a:t>?</a:t>
            </a:r>
          </a:p>
          <a:p>
            <a:pPr lvl="0" algn="ctr"/>
            <a:endParaRPr lang="en-US" sz="2800">
              <a:solidFill>
                <a:prstClr val="black"/>
              </a:solidFill>
            </a:endParaRPr>
          </a:p>
          <a:p>
            <a:pPr lvl="0" algn="ctr"/>
            <a:endParaRPr lang="en-US" sz="2800">
              <a:solidFill>
                <a:prstClr val="black"/>
              </a:solidFill>
            </a:endParaRPr>
          </a:p>
          <a:p>
            <a:pPr lvl="0" algn="ctr"/>
            <a:endParaRPr lang="en-US" sz="2800">
              <a:solidFill>
                <a:prstClr val="black"/>
              </a:solidFill>
            </a:endParaRPr>
          </a:p>
        </p:txBody>
      </p:sp>
      <p:sp>
        <p:nvSpPr>
          <p:cNvPr id="12" name="Rectangle 11"/>
          <p:cNvSpPr/>
          <p:nvPr/>
        </p:nvSpPr>
        <p:spPr>
          <a:xfrm>
            <a:off x="838200" y="1752600"/>
            <a:ext cx="3200400" cy="954107"/>
          </a:xfrm>
          <a:prstGeom prst="rect">
            <a:avLst/>
          </a:prstGeom>
        </p:spPr>
        <p:txBody>
          <a:bodyPr wrap="square">
            <a:spAutoFit/>
          </a:bodyPr>
          <a:lstStyle/>
          <a:p>
            <a:pPr algn="ctr"/>
            <a:r>
              <a:rPr lang="en-US" sz="2800" b="1">
                <a:solidFill>
                  <a:srgbClr val="008000"/>
                </a:solidFill>
                <a:latin typeface="Times"/>
                <a:cs typeface="Times"/>
              </a:rPr>
              <a:t>Conductivity </a:t>
            </a:r>
          </a:p>
          <a:p>
            <a:pPr algn="ctr"/>
            <a:r>
              <a:rPr lang="en-US" sz="2800" b="1">
                <a:solidFill>
                  <a:srgbClr val="008000"/>
                </a:solidFill>
                <a:latin typeface="Times"/>
                <a:cs typeface="Times"/>
              </a:rPr>
              <a:t>in solution</a:t>
            </a:r>
          </a:p>
        </p:txBody>
      </p:sp>
      <p:sp>
        <p:nvSpPr>
          <p:cNvPr id="13" name="Rectangle 12"/>
          <p:cNvSpPr/>
          <p:nvPr/>
        </p:nvSpPr>
        <p:spPr>
          <a:xfrm>
            <a:off x="5542754" y="1752600"/>
            <a:ext cx="2548795" cy="954107"/>
          </a:xfrm>
          <a:prstGeom prst="rect">
            <a:avLst/>
          </a:prstGeom>
        </p:spPr>
        <p:txBody>
          <a:bodyPr wrap="none">
            <a:spAutoFit/>
          </a:bodyPr>
          <a:lstStyle/>
          <a:p>
            <a:pPr algn="ctr"/>
            <a:r>
              <a:rPr lang="en-US" sz="2800" b="1">
                <a:solidFill>
                  <a:schemeClr val="accent6">
                    <a:lumMod val="75000"/>
                  </a:schemeClr>
                </a:solidFill>
                <a:latin typeface="Times"/>
                <a:cs typeface="Times"/>
              </a:rPr>
              <a:t>Types of </a:t>
            </a:r>
          </a:p>
          <a:p>
            <a:pPr algn="ctr"/>
            <a:r>
              <a:rPr lang="en-US" sz="2800" b="1">
                <a:solidFill>
                  <a:schemeClr val="accent6">
                    <a:lumMod val="75000"/>
                  </a:schemeClr>
                </a:solidFill>
                <a:latin typeface="Times"/>
                <a:cs typeface="Times"/>
              </a:rPr>
              <a:t>chemical bonds</a:t>
            </a:r>
          </a:p>
        </p:txBody>
      </p:sp>
      <p:cxnSp>
        <p:nvCxnSpPr>
          <p:cNvPr id="15" name="Straight Arrow Connector 14"/>
          <p:cNvCxnSpPr/>
          <p:nvPr/>
        </p:nvCxnSpPr>
        <p:spPr>
          <a:xfrm>
            <a:off x="3657600" y="2209800"/>
            <a:ext cx="1828800" cy="0"/>
          </a:xfrm>
          <a:prstGeom prst="straightConnector1">
            <a:avLst/>
          </a:prstGeom>
          <a:ln w="57150" cmpd="sng">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70630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72869967"/>
              </p:ext>
            </p:extLst>
          </p:nvPr>
        </p:nvGraphicFramePr>
        <p:xfrm>
          <a:off x="381000" y="228600"/>
          <a:ext cx="8458200" cy="5943602"/>
        </p:xfrm>
        <a:graphic>
          <a:graphicData uri="http://schemas.openxmlformats.org/drawingml/2006/table">
            <a:tbl>
              <a:tblPr firstRow="1" bandRow="1">
                <a:tableStyleId>{69012ECD-51FC-41F1-AA8D-1B2483CD663E}</a:tableStyleId>
              </a:tblPr>
              <a:tblGrid>
                <a:gridCol w="2514600"/>
                <a:gridCol w="5943600"/>
              </a:tblGrid>
              <a:tr h="954444">
                <a:tc>
                  <a:txBody>
                    <a:bodyPr/>
                    <a:lstStyle/>
                    <a:p>
                      <a:pPr algn="ctr"/>
                      <a:r>
                        <a:rPr lang="en-US"/>
                        <a:t>Beaker </a:t>
                      </a:r>
                    </a:p>
                    <a:p>
                      <a:pPr algn="ctr"/>
                      <a:r>
                        <a:rPr lang="en-US"/>
                        <a:t>Contents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aseline="0"/>
                        <a:t>Observations</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70140">
                <a:tc>
                  <a:txBody>
                    <a:bodyPr/>
                    <a:lstStyle/>
                    <a:p>
                      <a:pPr algn="ctr"/>
                      <a:r>
                        <a:rPr lang="en-US" sz="2800"/>
                        <a:t>Water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Salt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Sugar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8477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49248651"/>
              </p:ext>
            </p:extLst>
          </p:nvPr>
        </p:nvGraphicFramePr>
        <p:xfrm>
          <a:off x="381000" y="228600"/>
          <a:ext cx="8458200" cy="5943602"/>
        </p:xfrm>
        <a:graphic>
          <a:graphicData uri="http://schemas.openxmlformats.org/drawingml/2006/table">
            <a:tbl>
              <a:tblPr firstRow="1" bandRow="1">
                <a:tableStyleId>{69012ECD-51FC-41F1-AA8D-1B2483CD663E}</a:tableStyleId>
              </a:tblPr>
              <a:tblGrid>
                <a:gridCol w="2514600"/>
                <a:gridCol w="5943600"/>
              </a:tblGrid>
              <a:tr h="954444">
                <a:tc>
                  <a:txBody>
                    <a:bodyPr/>
                    <a:lstStyle/>
                    <a:p>
                      <a:pPr algn="ctr"/>
                      <a:r>
                        <a:rPr lang="en-US"/>
                        <a:t>Beaker </a:t>
                      </a:r>
                    </a:p>
                    <a:p>
                      <a:pPr algn="ctr"/>
                      <a:r>
                        <a:rPr lang="en-US"/>
                        <a:t>Contents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aseline="0"/>
                        <a:t>Observations</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70140">
                <a:tc>
                  <a:txBody>
                    <a:bodyPr/>
                    <a:lstStyle/>
                    <a:p>
                      <a:pPr algn="ctr"/>
                      <a:r>
                        <a:rPr lang="en-US" sz="2800"/>
                        <a:t>Water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No conductivity</a:t>
                      </a:r>
                      <a:r>
                        <a:rPr lang="en-US" sz="2400" baseline="0"/>
                        <a:t> (lightbulb does not light)</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Salt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err="1"/>
                        <a:t>Lightbulb</a:t>
                      </a:r>
                      <a:r>
                        <a:rPr lang="en-US" sz="2400" baseline="0" dirty="0"/>
                        <a:t> lights up.</a:t>
                      </a:r>
                    </a:p>
                    <a:p>
                      <a:pPr algn="ctr"/>
                      <a:r>
                        <a:rPr lang="en-US" sz="2400" baseline="0" dirty="0"/>
                        <a:t>More salt added = brighter bulb.</a:t>
                      </a:r>
                    </a:p>
                    <a:p>
                      <a:pPr algn="ctr"/>
                      <a:r>
                        <a:rPr lang="en-US" sz="2400" baseline="0" dirty="0"/>
                        <a:t>Solid salt by itself does not conduct.</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9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Water + Sugar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No conductivity (</a:t>
                      </a:r>
                      <a:r>
                        <a:rPr lang="en-US" sz="2400" dirty="0" err="1"/>
                        <a:t>lightbulb</a:t>
                      </a:r>
                      <a:r>
                        <a:rPr lang="en-US" sz="2400" dirty="0"/>
                        <a:t> does not light)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46624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762000" y="685800"/>
            <a:ext cx="6858000" cy="4114800"/>
          </a:xfrm>
          <a:prstGeom prst="cloudCallout">
            <a:avLst>
              <a:gd name="adj1" fmla="val 46862"/>
              <a:gd name="adj2" fmla="val 85353"/>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76400" y="1371600"/>
            <a:ext cx="4953000" cy="2677656"/>
          </a:xfrm>
          <a:prstGeom prst="rect">
            <a:avLst/>
          </a:prstGeom>
          <a:noFill/>
        </p:spPr>
        <p:txBody>
          <a:bodyPr wrap="square" rtlCol="0">
            <a:spAutoFit/>
          </a:bodyPr>
          <a:lstStyle/>
          <a:p>
            <a:pPr algn="ctr"/>
            <a:r>
              <a:rPr lang="en-US" sz="2800" i="1"/>
              <a:t>Why do these solutions have different conductivity?</a:t>
            </a:r>
          </a:p>
          <a:p>
            <a:pPr algn="ctr"/>
            <a:endParaRPr lang="en-US" sz="2800" i="1"/>
          </a:p>
          <a:p>
            <a:pPr algn="ctr"/>
            <a:r>
              <a:rPr lang="en-US" sz="2800" i="1"/>
              <a:t>What is different about dissolving salt vs. sugar in water? </a:t>
            </a:r>
          </a:p>
        </p:txBody>
      </p:sp>
    </p:spTree>
    <p:extLst>
      <p:ext uri="{BB962C8B-B14F-4D97-AF65-F5344CB8AC3E}">
        <p14:creationId xmlns:p14="http://schemas.microsoft.com/office/powerpoint/2010/main" val="8128797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Conductivity</a:t>
            </a:r>
          </a:p>
        </p:txBody>
      </p:sp>
      <p:sp>
        <p:nvSpPr>
          <p:cNvPr id="5" name="TextBox 4"/>
          <p:cNvSpPr txBox="1"/>
          <p:nvPr/>
        </p:nvSpPr>
        <p:spPr>
          <a:xfrm>
            <a:off x="609600" y="1676400"/>
            <a:ext cx="7848600" cy="3970318"/>
          </a:xfrm>
          <a:prstGeom prst="rect">
            <a:avLst/>
          </a:prstGeom>
          <a:noFill/>
        </p:spPr>
        <p:txBody>
          <a:bodyPr wrap="square" rtlCol="0">
            <a:spAutoFit/>
          </a:bodyPr>
          <a:lstStyle/>
          <a:p>
            <a:r>
              <a:rPr lang="en-US" sz="2800"/>
              <a:t>For a substance or mixture to conduct electricity…</a:t>
            </a:r>
          </a:p>
          <a:p>
            <a:endParaRPr lang="en-US" sz="2800"/>
          </a:p>
          <a:p>
            <a:pPr marL="742950" lvl="1" indent="-285750">
              <a:buFont typeface="Arial"/>
              <a:buChar char="•"/>
            </a:pPr>
            <a:r>
              <a:rPr lang="en-US" sz="2800"/>
              <a:t>It must contain charged particles</a:t>
            </a:r>
          </a:p>
          <a:p>
            <a:pPr marL="742950" lvl="1" indent="-285750">
              <a:buFont typeface="Arial"/>
              <a:buChar char="•"/>
            </a:pPr>
            <a:r>
              <a:rPr lang="en-US" sz="2800"/>
              <a:t>Charged particles must be free to move or migrate</a:t>
            </a:r>
          </a:p>
          <a:p>
            <a:pPr lvl="1"/>
            <a:endParaRPr lang="en-US" sz="2800"/>
          </a:p>
          <a:p>
            <a:r>
              <a:rPr lang="en-US" sz="2800" i="1"/>
              <a:t>But we know both salt and water have no overall charge, separately….</a:t>
            </a:r>
          </a:p>
          <a:p>
            <a:pPr marL="285750" indent="-285750">
              <a:buFont typeface="Arial"/>
              <a:buChar char="•"/>
            </a:pPr>
            <a:endParaRPr lang="en-US" sz="2800"/>
          </a:p>
        </p:txBody>
      </p:sp>
    </p:spTree>
    <p:extLst>
      <p:ext uri="{BB962C8B-B14F-4D97-AF65-F5344CB8AC3E}">
        <p14:creationId xmlns:p14="http://schemas.microsoft.com/office/powerpoint/2010/main" val="3359661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304800"/>
            <a:ext cx="82296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a:t>When salt (</a:t>
            </a:r>
            <a:r>
              <a:rPr lang="en-US" i="1">
                <a:latin typeface="Times New Roman"/>
                <a:cs typeface="Times New Roman"/>
              </a:rPr>
              <a:t>NaCl</a:t>
            </a:r>
            <a:r>
              <a:rPr lang="en-US" i="1"/>
              <a:t>) dissolves in water, … </a:t>
            </a:r>
          </a:p>
          <a:p>
            <a:pPr marL="0" indent="0">
              <a:buNone/>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584895680"/>
              </p:ext>
            </p:extLst>
          </p:nvPr>
        </p:nvGraphicFramePr>
        <p:xfrm>
          <a:off x="304800" y="990600"/>
          <a:ext cx="8686800" cy="5216866"/>
        </p:xfrm>
        <a:graphic>
          <a:graphicData uri="http://schemas.openxmlformats.org/drawingml/2006/table">
            <a:tbl>
              <a:tblPr firstRow="1" bandRow="1">
                <a:tableStyleId>{9D7B26C5-4107-4FEC-AEDC-1716B250A1EF}</a:tableStyleId>
              </a:tblPr>
              <a:tblGrid>
                <a:gridCol w="838200"/>
                <a:gridCol w="2971800"/>
                <a:gridCol w="4876800"/>
              </a:tblGrid>
              <a:tr h="861501">
                <a:tc>
                  <a:txBody>
                    <a:bodyPr/>
                    <a:lstStyle/>
                    <a:p>
                      <a:pPr algn="ctr"/>
                      <a:endParaRPr lang="en-US" b="1"/>
                    </a:p>
                  </a:txBody>
                  <a:tcPr anchor="ctr"/>
                </a:tc>
                <a:tc>
                  <a:txBody>
                    <a:bodyPr/>
                    <a:lstStyle/>
                    <a:p>
                      <a:pPr algn="ctr"/>
                      <a:r>
                        <a:rPr lang="en-US" sz="2800"/>
                        <a:t>it will produce…</a:t>
                      </a:r>
                    </a:p>
                  </a:txBody>
                  <a:tcPr anchor="ctr"/>
                </a:tc>
                <a:tc>
                  <a:txBody>
                    <a:bodyPr/>
                    <a:lstStyle/>
                    <a:p>
                      <a:pPr algn="ctr"/>
                      <a:r>
                        <a:rPr lang="en-US" sz="2800"/>
                        <a:t>Because…</a:t>
                      </a:r>
                    </a:p>
                  </a:txBody>
                  <a:tcPr anchor="ctr"/>
                </a:tc>
              </a:tr>
              <a:tr h="861501">
                <a:tc>
                  <a:txBody>
                    <a:bodyPr/>
                    <a:lstStyle/>
                    <a:p>
                      <a:pPr algn="ctr"/>
                      <a:r>
                        <a:rPr lang="en-US" sz="3200" b="1"/>
                        <a:t>A</a:t>
                      </a:r>
                    </a:p>
                  </a:txBody>
                  <a:tcPr anchor="ctr"/>
                </a:tc>
                <a:tc>
                  <a:txBody>
                    <a:bodyPr/>
                    <a:lstStyle/>
                    <a:p>
                      <a:pPr algn="ctr"/>
                      <a:r>
                        <a:rPr lang="en-US" sz="2400">
                          <a:latin typeface="Times New Roman"/>
                          <a:cs typeface="Times New Roman"/>
                        </a:rPr>
                        <a:t>[NaCl]</a:t>
                      </a:r>
                      <a:r>
                        <a:rPr lang="en-US" sz="2400" baseline="30000">
                          <a:latin typeface="Times New Roman"/>
                          <a:cs typeface="Times New Roman"/>
                        </a:rPr>
                        <a:t>+</a:t>
                      </a:r>
                      <a:r>
                        <a:rPr lang="en-US" sz="2400" baseline="0">
                          <a:latin typeface="Times New Roman"/>
                          <a:cs typeface="Times New Roman"/>
                        </a:rPr>
                        <a:t> molecules</a:t>
                      </a:r>
                      <a:endParaRPr lang="en-US" sz="2400">
                        <a:latin typeface="Times New Roman"/>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latin typeface="Times New Roman"/>
                          <a:cs typeface="Times New Roman"/>
                        </a:rPr>
                        <a:t>It transfers electrons to the water.</a:t>
                      </a:r>
                    </a:p>
                  </a:txBody>
                  <a:tcPr anchor="ctr"/>
                </a:tc>
              </a:tr>
              <a:tr h="873466">
                <a:tc>
                  <a:txBody>
                    <a:bodyPr/>
                    <a:lstStyle/>
                    <a:p>
                      <a:pPr algn="ctr"/>
                      <a:r>
                        <a:rPr lang="en-US" sz="3200" b="1"/>
                        <a:t>B</a:t>
                      </a:r>
                    </a:p>
                  </a:txBody>
                  <a:tcPr anchor="ctr"/>
                </a:tc>
                <a:tc>
                  <a:txBody>
                    <a:bodyPr/>
                    <a:lstStyle/>
                    <a:p>
                      <a:pPr algn="ctr"/>
                      <a:r>
                        <a:rPr lang="en-US" sz="2400">
                          <a:latin typeface="Times New Roman"/>
                          <a:cs typeface="Times New Roman"/>
                        </a:rPr>
                        <a:t>Na</a:t>
                      </a:r>
                      <a:r>
                        <a:rPr lang="en-US" sz="2400" baseline="30000">
                          <a:latin typeface="Times New Roman"/>
                          <a:cs typeface="Times New Roman"/>
                        </a:rPr>
                        <a:t>+</a:t>
                      </a:r>
                      <a:r>
                        <a:rPr lang="en-US" sz="2400">
                          <a:latin typeface="Times New Roman"/>
                          <a:cs typeface="Times New Roman"/>
                        </a:rPr>
                        <a:t> and Cl</a:t>
                      </a:r>
                      <a:r>
                        <a:rPr lang="en-US" sz="2400" baseline="30000">
                          <a:latin typeface="Times New Roman"/>
                          <a:cs typeface="Times New Roman"/>
                        </a:rPr>
                        <a:t>–</a:t>
                      </a:r>
                      <a:r>
                        <a:rPr lang="en-US" sz="2400">
                          <a:latin typeface="Times New Roman"/>
                          <a:cs typeface="Times New Roman"/>
                        </a:rPr>
                        <a:t> ions</a:t>
                      </a:r>
                    </a:p>
                  </a:txBody>
                  <a:tcPr anchor="ctr"/>
                </a:tc>
                <a:tc>
                  <a:txBody>
                    <a:bodyPr/>
                    <a:lstStyle/>
                    <a:p>
                      <a:pPr algn="ctr"/>
                      <a:r>
                        <a:rPr lang="en-US" sz="2400">
                          <a:latin typeface="Times New Roman"/>
                          <a:cs typeface="Times New Roman"/>
                        </a:rPr>
                        <a:t>Electrons</a:t>
                      </a:r>
                      <a:r>
                        <a:rPr lang="en-US" sz="2400" baseline="0">
                          <a:latin typeface="Times New Roman"/>
                          <a:cs typeface="Times New Roman"/>
                        </a:rPr>
                        <a:t> are transferred from </a:t>
                      </a:r>
                    </a:p>
                    <a:p>
                      <a:pPr algn="ctr"/>
                      <a:r>
                        <a:rPr lang="en-US" sz="2400" baseline="0">
                          <a:latin typeface="Times New Roman"/>
                          <a:cs typeface="Times New Roman"/>
                        </a:rPr>
                        <a:t>Na atoms to Cl atoms</a:t>
                      </a:r>
                      <a:endParaRPr lang="en-US" sz="2400">
                        <a:latin typeface="Times New Roman"/>
                        <a:cs typeface="Times New Roman"/>
                      </a:endParaRPr>
                    </a:p>
                  </a:txBody>
                  <a:tcPr anchor="ctr"/>
                </a:tc>
              </a:tr>
              <a:tr h="873466">
                <a:tc>
                  <a:txBody>
                    <a:bodyPr/>
                    <a:lstStyle/>
                    <a:p>
                      <a:pPr algn="ctr"/>
                      <a:r>
                        <a:rPr lang="en-US" sz="3200" b="1"/>
                        <a:t>C</a:t>
                      </a:r>
                    </a:p>
                  </a:txBody>
                  <a:tcPr anchor="ctr"/>
                </a:tc>
                <a:tc>
                  <a:txBody>
                    <a:bodyPr/>
                    <a:lstStyle/>
                    <a:p>
                      <a:pPr algn="ctr"/>
                      <a:r>
                        <a:rPr lang="en-US" sz="2400">
                          <a:latin typeface="Times New Roman"/>
                          <a:cs typeface="Times New Roman"/>
                        </a:rPr>
                        <a:t>Na</a:t>
                      </a:r>
                      <a:r>
                        <a:rPr lang="en-US" sz="2400" baseline="30000">
                          <a:latin typeface="Times New Roman"/>
                          <a:cs typeface="Times New Roman"/>
                        </a:rPr>
                        <a:t>+</a:t>
                      </a:r>
                      <a:r>
                        <a:rPr lang="en-US" sz="2400">
                          <a:latin typeface="Times New Roman"/>
                          <a:cs typeface="Times New Roman"/>
                        </a:rPr>
                        <a:t> and Cl</a:t>
                      </a:r>
                      <a:r>
                        <a:rPr lang="en-US" sz="2400" baseline="30000">
                          <a:latin typeface="Times New Roman"/>
                          <a:cs typeface="Times New Roman"/>
                        </a:rPr>
                        <a:t>–</a:t>
                      </a:r>
                      <a:r>
                        <a:rPr lang="en-US" sz="2400" baseline="0">
                          <a:latin typeface="Times New Roman"/>
                          <a:cs typeface="Times New Roman"/>
                        </a:rPr>
                        <a:t> </a:t>
                      </a:r>
                      <a:r>
                        <a:rPr lang="en-US" sz="2400">
                          <a:latin typeface="Times New Roman"/>
                          <a:cs typeface="Times New Roman"/>
                        </a:rPr>
                        <a:t>ions</a:t>
                      </a:r>
                    </a:p>
                  </a:txBody>
                  <a:tcPr anchor="ctr"/>
                </a:tc>
                <a:tc>
                  <a:txBody>
                    <a:bodyPr/>
                    <a:lstStyle/>
                    <a:p>
                      <a:pPr algn="ctr"/>
                      <a:r>
                        <a:rPr lang="en-US" sz="2400">
                          <a:latin typeface="Times New Roman"/>
                          <a:cs typeface="Times New Roman"/>
                        </a:rPr>
                        <a:t>The ions in</a:t>
                      </a:r>
                      <a:r>
                        <a:rPr lang="en-US" sz="2400" baseline="0">
                          <a:latin typeface="Times New Roman"/>
                          <a:cs typeface="Times New Roman"/>
                        </a:rPr>
                        <a:t> the salt </a:t>
                      </a:r>
                      <a:r>
                        <a:rPr lang="en-US" sz="2400">
                          <a:latin typeface="Times New Roman"/>
                          <a:cs typeface="Times New Roman"/>
                        </a:rPr>
                        <a:t>separate</a:t>
                      </a:r>
                    </a:p>
                  </a:txBody>
                  <a:tcPr anchor="ctr"/>
                </a:tc>
              </a:tr>
              <a:tr h="873466">
                <a:tc>
                  <a:txBody>
                    <a:bodyPr/>
                    <a:lstStyle/>
                    <a:p>
                      <a:pPr algn="ctr"/>
                      <a:r>
                        <a:rPr lang="en-US" sz="3200" b="1"/>
                        <a:t>D</a:t>
                      </a:r>
                    </a:p>
                  </a:txBody>
                  <a:tcPr anchor="ctr"/>
                </a:tc>
                <a:tc>
                  <a:txBody>
                    <a:bodyPr/>
                    <a:lstStyle/>
                    <a:p>
                      <a:pPr algn="ctr"/>
                      <a:r>
                        <a:rPr lang="en-US" sz="2400">
                          <a:latin typeface="Times New Roman"/>
                          <a:cs typeface="Times New Roman"/>
                        </a:rPr>
                        <a:t>H</a:t>
                      </a:r>
                      <a:r>
                        <a:rPr lang="en-US" sz="2400" baseline="30000">
                          <a:latin typeface="Times New Roman"/>
                          <a:cs typeface="Times New Roman"/>
                        </a:rPr>
                        <a:t>+</a:t>
                      </a:r>
                      <a:r>
                        <a:rPr lang="en-US" sz="2400" baseline="0">
                          <a:latin typeface="Times New Roman"/>
                          <a:cs typeface="Times New Roman"/>
                        </a:rPr>
                        <a:t> and OH</a:t>
                      </a:r>
                      <a:r>
                        <a:rPr lang="en-US" sz="2400" baseline="30000">
                          <a:latin typeface="Times New Roman"/>
                          <a:cs typeface="Times New Roman"/>
                        </a:rPr>
                        <a:t>–</a:t>
                      </a:r>
                      <a:r>
                        <a:rPr lang="en-US" sz="2400" baseline="0">
                          <a:latin typeface="Times New Roman"/>
                          <a:cs typeface="Times New Roman"/>
                        </a:rPr>
                        <a:t> ions</a:t>
                      </a:r>
                      <a:endParaRPr lang="en-US" sz="2400">
                        <a:latin typeface="Times New Roman"/>
                        <a:cs typeface="Times New Roman"/>
                      </a:endParaRPr>
                    </a:p>
                  </a:txBody>
                  <a:tcPr anchor="ctr"/>
                </a:tc>
                <a:tc>
                  <a:txBody>
                    <a:bodyPr/>
                    <a:lstStyle/>
                    <a:p>
                      <a:pPr algn="ctr"/>
                      <a:r>
                        <a:rPr lang="en-US" sz="2400">
                          <a:latin typeface="Times New Roman"/>
                          <a:cs typeface="Times New Roman"/>
                        </a:rPr>
                        <a:t>It forces water to break into H</a:t>
                      </a:r>
                      <a:r>
                        <a:rPr lang="en-US" sz="2400" baseline="30000">
                          <a:latin typeface="Times New Roman"/>
                          <a:cs typeface="Times New Roman"/>
                        </a:rPr>
                        <a:t>+</a:t>
                      </a:r>
                      <a:r>
                        <a:rPr lang="en-US" sz="2400">
                          <a:latin typeface="Times New Roman"/>
                          <a:cs typeface="Times New Roman"/>
                        </a:rPr>
                        <a:t> and OH</a:t>
                      </a:r>
                      <a:r>
                        <a:rPr lang="en-US" sz="2400" baseline="30000">
                          <a:latin typeface="Times New Roman"/>
                          <a:cs typeface="Times New Roman"/>
                        </a:rPr>
                        <a:t>-</a:t>
                      </a:r>
                      <a:r>
                        <a:rPr lang="en-US" sz="2400">
                          <a:latin typeface="Times New Roman"/>
                          <a:cs typeface="Times New Roman"/>
                        </a:rPr>
                        <a:t> ions</a:t>
                      </a:r>
                    </a:p>
                  </a:txBody>
                  <a:tcPr anchor="ctr"/>
                </a:tc>
              </a:tr>
              <a:tr h="873466">
                <a:tc>
                  <a:txBody>
                    <a:bodyPr/>
                    <a:lstStyle/>
                    <a:p>
                      <a:pPr algn="ctr"/>
                      <a:r>
                        <a:rPr lang="en-US" sz="3200" b="1"/>
                        <a:t>E</a:t>
                      </a:r>
                    </a:p>
                  </a:txBody>
                  <a:tcPr anchor="ctr"/>
                </a:tc>
                <a:tc gridSpan="2">
                  <a:txBody>
                    <a:bodyPr/>
                    <a:lstStyle/>
                    <a:p>
                      <a:pPr algn="ctr"/>
                      <a:r>
                        <a:rPr lang="en-US" sz="2400">
                          <a:latin typeface="Times New Roman"/>
                          <a:cs typeface="Times New Roman"/>
                        </a:rPr>
                        <a:t>More than one of the above</a:t>
                      </a:r>
                    </a:p>
                  </a:txBody>
                  <a:tcPr anchor="ctr"/>
                </a:tc>
                <a:tc hMerge="1">
                  <a:txBody>
                    <a:bodyPr/>
                    <a:lstStyle/>
                    <a:p>
                      <a:pPr algn="ctr"/>
                      <a:endParaRPr lang="en-US"/>
                    </a:p>
                  </a:txBody>
                  <a:tcPr anchor="ctr"/>
                </a:tc>
              </a:tr>
            </a:tbl>
          </a:graphicData>
        </a:graphic>
      </p:graphicFrame>
      <p:sp>
        <p:nvSpPr>
          <p:cNvPr id="7" name="Rectangle 6"/>
          <p:cNvSpPr/>
          <p:nvPr/>
        </p:nvSpPr>
        <p:spPr>
          <a:xfrm>
            <a:off x="389693" y="3755893"/>
            <a:ext cx="818246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586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6989</TotalTime>
  <Words>3343</Words>
  <Application>Microsoft Macintosh PowerPoint</Application>
  <PresentationFormat>On-screen Show (4:3)</PresentationFormat>
  <Paragraphs>582</Paragraphs>
  <Slides>39</Slides>
  <Notes>37</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Annotated Lecture Slides for  Sugar and Salt Solutions</vt:lpstr>
      <vt:lpstr>Learning Goals</vt:lpstr>
      <vt:lpstr>PowerPoint Presentation</vt:lpstr>
      <vt:lpstr>PowerPoint Presentation</vt:lpstr>
      <vt:lpstr>PowerPoint Presentation</vt:lpstr>
      <vt:lpstr>PowerPoint Presentation</vt:lpstr>
      <vt:lpstr>PowerPoint Presentation</vt:lpstr>
      <vt:lpstr>Conductivity</vt:lpstr>
      <vt:lpstr>PowerPoint Presentation</vt:lpstr>
      <vt:lpstr>What’s happening at the atomic level?</vt:lpstr>
      <vt:lpstr>What’s happening at the atomic level?</vt:lpstr>
      <vt:lpstr>Ionic Compound Example</vt:lpstr>
      <vt:lpstr>Ionic Bonding</vt:lpstr>
      <vt:lpstr>PowerPoint Presentation</vt:lpstr>
      <vt:lpstr>PowerPoint Presentation</vt:lpstr>
      <vt:lpstr>PowerPoint Presentation</vt:lpstr>
      <vt:lpstr>Which box shows an electrolyte dissolving in water?</vt:lpstr>
      <vt:lpstr>Molecular Compound Example</vt:lpstr>
      <vt:lpstr>Covalent Bonding</vt:lpstr>
      <vt:lpstr>PowerPoint Presentation</vt:lpstr>
      <vt:lpstr>PowerPoint Presentation</vt:lpstr>
      <vt:lpstr>PowerPoint Presentation</vt:lpstr>
      <vt:lpstr>PowerPoint Presentation</vt:lpstr>
      <vt:lpstr>PowerPoint Presentation</vt:lpstr>
      <vt:lpstr>What kind of bonding is in this compound  before it goes into the water?</vt:lpstr>
      <vt:lpstr>PowerPoint Presentation</vt:lpstr>
      <vt:lpstr>Polyatomic Ions</vt:lpstr>
      <vt:lpstr>PowerPoint Presentation</vt:lpstr>
      <vt:lpstr>PowerPoint Presentation</vt:lpstr>
      <vt:lpstr>PowerPoint Presentation</vt:lpstr>
      <vt:lpstr>PowerPoint Presentation</vt:lpstr>
      <vt:lpstr>PowerPoint Presentation</vt:lpstr>
      <vt:lpstr>PowerPoint Presentation</vt:lpstr>
      <vt:lpstr>Metals, Nonmetals, and Metalloids</vt:lpstr>
      <vt:lpstr>PowerPoint Presentation</vt:lpstr>
      <vt:lpstr>PowerPoint Presentation</vt:lpstr>
      <vt:lpstr>PowerPoint Presentation</vt:lpstr>
      <vt:lpstr>Which compound is ionic?</vt:lpstr>
      <vt:lpstr>Which compound is ionic?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Nabilah Rontu Carlon</dc:creator>
  <cp:lastModifiedBy>Emily Moore</cp:lastModifiedBy>
  <cp:revision>309</cp:revision>
  <cp:lastPrinted>2014-09-19T20:18:40Z</cp:lastPrinted>
  <dcterms:created xsi:type="dcterms:W3CDTF">2013-09-19T03:40:08Z</dcterms:created>
  <dcterms:modified xsi:type="dcterms:W3CDTF">2014-11-02T16:00:53Z</dcterms:modified>
</cp:coreProperties>
</file>